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113"/>
  </p:notesMasterIdLst>
  <p:sldIdLst>
    <p:sldId id="304" r:id="rId2"/>
    <p:sldId id="256" r:id="rId3"/>
    <p:sldId id="309" r:id="rId4"/>
    <p:sldId id="310" r:id="rId5"/>
    <p:sldId id="311" r:id="rId6"/>
    <p:sldId id="414" r:id="rId7"/>
    <p:sldId id="312" r:id="rId8"/>
    <p:sldId id="415" r:id="rId9"/>
    <p:sldId id="416" r:id="rId10"/>
    <p:sldId id="313" r:id="rId11"/>
    <p:sldId id="391" r:id="rId12"/>
    <p:sldId id="314" r:id="rId13"/>
    <p:sldId id="315" r:id="rId14"/>
    <p:sldId id="407" r:id="rId15"/>
    <p:sldId id="417" r:id="rId16"/>
    <p:sldId id="419" r:id="rId17"/>
    <p:sldId id="408" r:id="rId18"/>
    <p:sldId id="409" r:id="rId19"/>
    <p:sldId id="392" r:id="rId20"/>
    <p:sldId id="393" r:id="rId21"/>
    <p:sldId id="316" r:id="rId22"/>
    <p:sldId id="317" r:id="rId23"/>
    <p:sldId id="318" r:id="rId24"/>
    <p:sldId id="319" r:id="rId25"/>
    <p:sldId id="320" r:id="rId26"/>
    <p:sldId id="321" r:id="rId27"/>
    <p:sldId id="322" r:id="rId28"/>
    <p:sldId id="323" r:id="rId29"/>
    <p:sldId id="410" r:id="rId30"/>
    <p:sldId id="324" r:id="rId31"/>
    <p:sldId id="411" r:id="rId32"/>
    <p:sldId id="325" r:id="rId33"/>
    <p:sldId id="326" r:id="rId34"/>
    <p:sldId id="327" r:id="rId35"/>
    <p:sldId id="328" r:id="rId36"/>
    <p:sldId id="329" r:id="rId37"/>
    <p:sldId id="331" r:id="rId38"/>
    <p:sldId id="330" r:id="rId39"/>
    <p:sldId id="412" r:id="rId40"/>
    <p:sldId id="332" r:id="rId41"/>
    <p:sldId id="394" r:id="rId42"/>
    <p:sldId id="395" r:id="rId43"/>
    <p:sldId id="396" r:id="rId44"/>
    <p:sldId id="397" r:id="rId45"/>
    <p:sldId id="398" r:id="rId46"/>
    <p:sldId id="399" r:id="rId47"/>
    <p:sldId id="400" r:id="rId48"/>
    <p:sldId id="401" r:id="rId49"/>
    <p:sldId id="406" r:id="rId50"/>
    <p:sldId id="334" r:id="rId51"/>
    <p:sldId id="384" r:id="rId52"/>
    <p:sldId id="386" r:id="rId53"/>
    <p:sldId id="405" r:id="rId54"/>
    <p:sldId id="387" r:id="rId55"/>
    <p:sldId id="390" r:id="rId56"/>
    <p:sldId id="413" r:id="rId57"/>
    <p:sldId id="385" r:id="rId58"/>
    <p:sldId id="388" r:id="rId59"/>
    <p:sldId id="389" r:id="rId60"/>
    <p:sldId id="404" r:id="rId61"/>
    <p:sldId id="355" r:id="rId62"/>
    <p:sldId id="354" r:id="rId63"/>
    <p:sldId id="356" r:id="rId64"/>
    <p:sldId id="357" r:id="rId65"/>
    <p:sldId id="358" r:id="rId66"/>
    <p:sldId id="360" r:id="rId67"/>
    <p:sldId id="359" r:id="rId68"/>
    <p:sldId id="361" r:id="rId69"/>
    <p:sldId id="362" r:id="rId70"/>
    <p:sldId id="366" r:id="rId71"/>
    <p:sldId id="367" r:id="rId72"/>
    <p:sldId id="368" r:id="rId73"/>
    <p:sldId id="402" r:id="rId74"/>
    <p:sldId id="335" r:id="rId75"/>
    <p:sldId id="333" r:id="rId76"/>
    <p:sldId id="418" r:id="rId77"/>
    <p:sldId id="337" r:id="rId78"/>
    <p:sldId id="340" r:id="rId79"/>
    <p:sldId id="336" r:id="rId80"/>
    <p:sldId id="341" r:id="rId81"/>
    <p:sldId id="338" r:id="rId82"/>
    <p:sldId id="339"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69" r:id="rId96"/>
    <p:sldId id="370" r:id="rId97"/>
    <p:sldId id="371" r:id="rId98"/>
    <p:sldId id="372" r:id="rId99"/>
    <p:sldId id="373" r:id="rId100"/>
    <p:sldId id="374" r:id="rId101"/>
    <p:sldId id="375" r:id="rId102"/>
    <p:sldId id="377" r:id="rId103"/>
    <p:sldId id="376" r:id="rId104"/>
    <p:sldId id="378" r:id="rId105"/>
    <p:sldId id="379" r:id="rId106"/>
    <p:sldId id="380" r:id="rId107"/>
    <p:sldId id="381" r:id="rId108"/>
    <p:sldId id="382" r:id="rId109"/>
    <p:sldId id="383" r:id="rId110"/>
    <p:sldId id="403" r:id="rId111"/>
    <p:sldId id="276" r:id="rId1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VQTuyEsYe4/S1o7Xb2xQQ==" hashData="wxid4L25CKlcnxPqOwxpNe4Cw4dunUgHrVdPZ3vyaC9yUCwQbaND6oiE+Q0oxAwnvSro+NmNx5ltNiCFr81Bc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73763" autoAdjust="0"/>
  </p:normalViewPr>
  <p:slideViewPr>
    <p:cSldViewPr snapToGrid="0" snapToObjects="1">
      <p:cViewPr varScale="1">
        <p:scale>
          <a:sx n="83" d="100"/>
          <a:sy n="83" d="100"/>
        </p:scale>
        <p:origin x="1428" y="78"/>
      </p:cViewPr>
      <p:guideLst>
        <p:guide orient="horz" pos="2160"/>
        <p:guide pos="2880"/>
      </p:guideLst>
    </p:cSldViewPr>
  </p:slideViewPr>
  <p:outlineViewPr>
    <p:cViewPr>
      <p:scale>
        <a:sx n="33" d="100"/>
        <a:sy n="33" d="100"/>
      </p:scale>
      <p:origin x="0" y="-1188"/>
    </p:cViewPr>
  </p:outlineViewPr>
  <p:notesTextViewPr>
    <p:cViewPr>
      <p:scale>
        <a:sx n="100" d="100"/>
        <a:sy n="100" d="100"/>
      </p:scale>
      <p:origin x="0" y="0"/>
    </p:cViewPr>
  </p:notesTextViewPr>
  <p:sorterViewPr>
    <p:cViewPr>
      <p:scale>
        <a:sx n="100" d="100"/>
        <a:sy n="100" d="100"/>
      </p:scale>
      <p:origin x="0" y="-13890"/>
    </p:cViewPr>
  </p:sorterViewPr>
  <p:notesViewPr>
    <p:cSldViewPr snapToGrid="0" snapToObjects="1">
      <p:cViewPr varScale="1">
        <p:scale>
          <a:sx n="87" d="100"/>
          <a:sy n="87" d="100"/>
        </p:scale>
        <p:origin x="306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D21FA95-3906-4B75-8E01-D621780FCC31}" type="datetimeFigureOut">
              <a:rPr lang="en-US" smtClean="0"/>
              <a:t>9/8/2018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292A162-A54F-4277-ABD2-1BC011C456A8}" type="slidenum">
              <a:rPr lang="en-US" smtClean="0"/>
              <a:t>‹#›</a:t>
            </a:fld>
            <a:endParaRPr lang="en-US"/>
          </a:p>
        </p:txBody>
      </p:sp>
    </p:spTree>
    <p:extLst>
      <p:ext uri="{BB962C8B-B14F-4D97-AF65-F5344CB8AC3E}">
        <p14:creationId xmlns:p14="http://schemas.microsoft.com/office/powerpoint/2010/main" val="2030068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a:t>
            </a:fld>
            <a:endParaRPr lang="en-US"/>
          </a:p>
        </p:txBody>
      </p:sp>
    </p:spTree>
    <p:extLst>
      <p:ext uri="{BB962C8B-B14F-4D97-AF65-F5344CB8AC3E}">
        <p14:creationId xmlns:p14="http://schemas.microsoft.com/office/powerpoint/2010/main" val="4185340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10</a:t>
            </a:fld>
            <a:endParaRPr lang="en-US"/>
          </a:p>
        </p:txBody>
      </p:sp>
    </p:spTree>
    <p:extLst>
      <p:ext uri="{BB962C8B-B14F-4D97-AF65-F5344CB8AC3E}">
        <p14:creationId xmlns:p14="http://schemas.microsoft.com/office/powerpoint/2010/main" val="14774692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100</a:t>
            </a:fld>
            <a:endParaRPr lang="en-US"/>
          </a:p>
        </p:txBody>
      </p:sp>
    </p:spTree>
    <p:extLst>
      <p:ext uri="{BB962C8B-B14F-4D97-AF65-F5344CB8AC3E}">
        <p14:creationId xmlns:p14="http://schemas.microsoft.com/office/powerpoint/2010/main" val="93564852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101</a:t>
            </a:fld>
            <a:endParaRPr lang="en-US"/>
          </a:p>
        </p:txBody>
      </p:sp>
    </p:spTree>
    <p:extLst>
      <p:ext uri="{BB962C8B-B14F-4D97-AF65-F5344CB8AC3E}">
        <p14:creationId xmlns:p14="http://schemas.microsoft.com/office/powerpoint/2010/main" val="18452866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102</a:t>
            </a:fld>
            <a:endParaRPr lang="en-US"/>
          </a:p>
        </p:txBody>
      </p:sp>
    </p:spTree>
    <p:extLst>
      <p:ext uri="{BB962C8B-B14F-4D97-AF65-F5344CB8AC3E}">
        <p14:creationId xmlns:p14="http://schemas.microsoft.com/office/powerpoint/2010/main" val="19897908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103</a:t>
            </a:fld>
            <a:endParaRPr lang="en-US"/>
          </a:p>
        </p:txBody>
      </p:sp>
    </p:spTree>
    <p:extLst>
      <p:ext uri="{BB962C8B-B14F-4D97-AF65-F5344CB8AC3E}">
        <p14:creationId xmlns:p14="http://schemas.microsoft.com/office/powerpoint/2010/main" val="37624420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104</a:t>
            </a:fld>
            <a:endParaRPr lang="en-US"/>
          </a:p>
        </p:txBody>
      </p:sp>
    </p:spTree>
    <p:extLst>
      <p:ext uri="{BB962C8B-B14F-4D97-AF65-F5344CB8AC3E}">
        <p14:creationId xmlns:p14="http://schemas.microsoft.com/office/powerpoint/2010/main" val="35018123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105</a:t>
            </a:fld>
            <a:endParaRPr lang="en-US"/>
          </a:p>
        </p:txBody>
      </p:sp>
    </p:spTree>
    <p:extLst>
      <p:ext uri="{BB962C8B-B14F-4D97-AF65-F5344CB8AC3E}">
        <p14:creationId xmlns:p14="http://schemas.microsoft.com/office/powerpoint/2010/main" val="11329402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106</a:t>
            </a:fld>
            <a:endParaRPr lang="en-US"/>
          </a:p>
        </p:txBody>
      </p:sp>
    </p:spTree>
    <p:extLst>
      <p:ext uri="{BB962C8B-B14F-4D97-AF65-F5344CB8AC3E}">
        <p14:creationId xmlns:p14="http://schemas.microsoft.com/office/powerpoint/2010/main" val="34605272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107</a:t>
            </a:fld>
            <a:endParaRPr lang="en-US"/>
          </a:p>
        </p:txBody>
      </p:sp>
    </p:spTree>
    <p:extLst>
      <p:ext uri="{BB962C8B-B14F-4D97-AF65-F5344CB8AC3E}">
        <p14:creationId xmlns:p14="http://schemas.microsoft.com/office/powerpoint/2010/main" val="101812708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108</a:t>
            </a:fld>
            <a:endParaRPr lang="en-US"/>
          </a:p>
        </p:txBody>
      </p:sp>
    </p:spTree>
    <p:extLst>
      <p:ext uri="{BB962C8B-B14F-4D97-AF65-F5344CB8AC3E}">
        <p14:creationId xmlns:p14="http://schemas.microsoft.com/office/powerpoint/2010/main" val="2034467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109</a:t>
            </a:fld>
            <a:endParaRPr lang="en-US"/>
          </a:p>
        </p:txBody>
      </p:sp>
    </p:spTree>
    <p:extLst>
      <p:ext uri="{BB962C8B-B14F-4D97-AF65-F5344CB8AC3E}">
        <p14:creationId xmlns:p14="http://schemas.microsoft.com/office/powerpoint/2010/main" val="1478483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11</a:t>
            </a:fld>
            <a:endParaRPr lang="en-US"/>
          </a:p>
        </p:txBody>
      </p:sp>
    </p:spTree>
    <p:extLst>
      <p:ext uri="{BB962C8B-B14F-4D97-AF65-F5344CB8AC3E}">
        <p14:creationId xmlns:p14="http://schemas.microsoft.com/office/powerpoint/2010/main" val="19917604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110</a:t>
            </a:fld>
            <a:endParaRPr lang="en-US"/>
          </a:p>
        </p:txBody>
      </p:sp>
    </p:spTree>
    <p:extLst>
      <p:ext uri="{BB962C8B-B14F-4D97-AF65-F5344CB8AC3E}">
        <p14:creationId xmlns:p14="http://schemas.microsoft.com/office/powerpoint/2010/main" val="38707062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111</a:t>
            </a:fld>
            <a:endParaRPr lang="en-US"/>
          </a:p>
        </p:txBody>
      </p:sp>
    </p:spTree>
    <p:extLst>
      <p:ext uri="{BB962C8B-B14F-4D97-AF65-F5344CB8AC3E}">
        <p14:creationId xmlns:p14="http://schemas.microsoft.com/office/powerpoint/2010/main" val="3768295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12</a:t>
            </a:fld>
            <a:endParaRPr lang="en-US"/>
          </a:p>
        </p:txBody>
      </p:sp>
    </p:spTree>
    <p:extLst>
      <p:ext uri="{BB962C8B-B14F-4D97-AF65-F5344CB8AC3E}">
        <p14:creationId xmlns:p14="http://schemas.microsoft.com/office/powerpoint/2010/main" val="2371085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292A162-A54F-4277-ABD2-1BC011C456A8}" type="slidenum">
              <a:rPr lang="en-US" smtClean="0"/>
              <a:t>13</a:t>
            </a:fld>
            <a:endParaRPr lang="en-US"/>
          </a:p>
        </p:txBody>
      </p:sp>
    </p:spTree>
    <p:extLst>
      <p:ext uri="{BB962C8B-B14F-4D97-AF65-F5344CB8AC3E}">
        <p14:creationId xmlns:p14="http://schemas.microsoft.com/office/powerpoint/2010/main" val="1668942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14</a:t>
            </a:fld>
            <a:endParaRPr lang="en-US"/>
          </a:p>
        </p:txBody>
      </p:sp>
    </p:spTree>
    <p:extLst>
      <p:ext uri="{BB962C8B-B14F-4D97-AF65-F5344CB8AC3E}">
        <p14:creationId xmlns:p14="http://schemas.microsoft.com/office/powerpoint/2010/main" val="758373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15</a:t>
            </a:fld>
            <a:endParaRPr lang="en-US"/>
          </a:p>
        </p:txBody>
      </p:sp>
    </p:spTree>
    <p:extLst>
      <p:ext uri="{BB962C8B-B14F-4D97-AF65-F5344CB8AC3E}">
        <p14:creationId xmlns:p14="http://schemas.microsoft.com/office/powerpoint/2010/main" val="1546642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16</a:t>
            </a:fld>
            <a:endParaRPr lang="en-US"/>
          </a:p>
        </p:txBody>
      </p:sp>
    </p:spTree>
    <p:extLst>
      <p:ext uri="{BB962C8B-B14F-4D97-AF65-F5344CB8AC3E}">
        <p14:creationId xmlns:p14="http://schemas.microsoft.com/office/powerpoint/2010/main" val="3033143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17</a:t>
            </a:fld>
            <a:endParaRPr lang="en-US"/>
          </a:p>
        </p:txBody>
      </p:sp>
    </p:spTree>
    <p:extLst>
      <p:ext uri="{BB962C8B-B14F-4D97-AF65-F5344CB8AC3E}">
        <p14:creationId xmlns:p14="http://schemas.microsoft.com/office/powerpoint/2010/main" val="576047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292A162-A54F-4277-ABD2-1BC011C456A8}" type="slidenum">
              <a:rPr lang="en-US" smtClean="0"/>
              <a:t>18</a:t>
            </a:fld>
            <a:endParaRPr lang="en-US"/>
          </a:p>
        </p:txBody>
      </p:sp>
    </p:spTree>
    <p:extLst>
      <p:ext uri="{BB962C8B-B14F-4D97-AF65-F5344CB8AC3E}">
        <p14:creationId xmlns:p14="http://schemas.microsoft.com/office/powerpoint/2010/main" val="3088168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19</a:t>
            </a:fld>
            <a:endParaRPr lang="en-US"/>
          </a:p>
        </p:txBody>
      </p:sp>
    </p:spTree>
    <p:extLst>
      <p:ext uri="{BB962C8B-B14F-4D97-AF65-F5344CB8AC3E}">
        <p14:creationId xmlns:p14="http://schemas.microsoft.com/office/powerpoint/2010/main" val="2253003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2</a:t>
            </a:fld>
            <a:endParaRPr lang="en-US"/>
          </a:p>
        </p:txBody>
      </p:sp>
    </p:spTree>
    <p:extLst>
      <p:ext uri="{BB962C8B-B14F-4D97-AF65-F5344CB8AC3E}">
        <p14:creationId xmlns:p14="http://schemas.microsoft.com/office/powerpoint/2010/main" val="3270503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20</a:t>
            </a:fld>
            <a:endParaRPr lang="en-US"/>
          </a:p>
        </p:txBody>
      </p:sp>
    </p:spTree>
    <p:extLst>
      <p:ext uri="{BB962C8B-B14F-4D97-AF65-F5344CB8AC3E}">
        <p14:creationId xmlns:p14="http://schemas.microsoft.com/office/powerpoint/2010/main" val="13882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21</a:t>
            </a:fld>
            <a:endParaRPr lang="en-US"/>
          </a:p>
        </p:txBody>
      </p:sp>
    </p:spTree>
    <p:extLst>
      <p:ext uri="{BB962C8B-B14F-4D97-AF65-F5344CB8AC3E}">
        <p14:creationId xmlns:p14="http://schemas.microsoft.com/office/powerpoint/2010/main" val="747560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22</a:t>
            </a:fld>
            <a:endParaRPr lang="en-US"/>
          </a:p>
        </p:txBody>
      </p:sp>
    </p:spTree>
    <p:extLst>
      <p:ext uri="{BB962C8B-B14F-4D97-AF65-F5344CB8AC3E}">
        <p14:creationId xmlns:p14="http://schemas.microsoft.com/office/powerpoint/2010/main" val="3786949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23</a:t>
            </a:fld>
            <a:endParaRPr lang="en-US"/>
          </a:p>
        </p:txBody>
      </p:sp>
    </p:spTree>
    <p:extLst>
      <p:ext uri="{BB962C8B-B14F-4D97-AF65-F5344CB8AC3E}">
        <p14:creationId xmlns:p14="http://schemas.microsoft.com/office/powerpoint/2010/main" val="3990033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24</a:t>
            </a:fld>
            <a:endParaRPr lang="en-US"/>
          </a:p>
        </p:txBody>
      </p:sp>
    </p:spTree>
    <p:extLst>
      <p:ext uri="{BB962C8B-B14F-4D97-AF65-F5344CB8AC3E}">
        <p14:creationId xmlns:p14="http://schemas.microsoft.com/office/powerpoint/2010/main" val="3338274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25</a:t>
            </a:fld>
            <a:endParaRPr lang="en-US"/>
          </a:p>
        </p:txBody>
      </p:sp>
    </p:spTree>
    <p:extLst>
      <p:ext uri="{BB962C8B-B14F-4D97-AF65-F5344CB8AC3E}">
        <p14:creationId xmlns:p14="http://schemas.microsoft.com/office/powerpoint/2010/main" val="3989612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26</a:t>
            </a:fld>
            <a:endParaRPr lang="en-US"/>
          </a:p>
        </p:txBody>
      </p:sp>
    </p:spTree>
    <p:extLst>
      <p:ext uri="{BB962C8B-B14F-4D97-AF65-F5344CB8AC3E}">
        <p14:creationId xmlns:p14="http://schemas.microsoft.com/office/powerpoint/2010/main" val="157241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27</a:t>
            </a:fld>
            <a:endParaRPr lang="en-US"/>
          </a:p>
        </p:txBody>
      </p:sp>
    </p:spTree>
    <p:extLst>
      <p:ext uri="{BB962C8B-B14F-4D97-AF65-F5344CB8AC3E}">
        <p14:creationId xmlns:p14="http://schemas.microsoft.com/office/powerpoint/2010/main" val="2219733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28</a:t>
            </a:fld>
            <a:endParaRPr lang="en-US"/>
          </a:p>
        </p:txBody>
      </p:sp>
    </p:spTree>
    <p:extLst>
      <p:ext uri="{BB962C8B-B14F-4D97-AF65-F5344CB8AC3E}">
        <p14:creationId xmlns:p14="http://schemas.microsoft.com/office/powerpoint/2010/main" val="3417814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29</a:t>
            </a:fld>
            <a:endParaRPr lang="en-US"/>
          </a:p>
        </p:txBody>
      </p:sp>
    </p:spTree>
    <p:extLst>
      <p:ext uri="{BB962C8B-B14F-4D97-AF65-F5344CB8AC3E}">
        <p14:creationId xmlns:p14="http://schemas.microsoft.com/office/powerpoint/2010/main" val="835909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3</a:t>
            </a:fld>
            <a:endParaRPr lang="en-US"/>
          </a:p>
        </p:txBody>
      </p:sp>
    </p:spTree>
    <p:extLst>
      <p:ext uri="{BB962C8B-B14F-4D97-AF65-F5344CB8AC3E}">
        <p14:creationId xmlns:p14="http://schemas.microsoft.com/office/powerpoint/2010/main" val="3044527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30</a:t>
            </a:fld>
            <a:endParaRPr lang="en-US"/>
          </a:p>
        </p:txBody>
      </p:sp>
    </p:spTree>
    <p:extLst>
      <p:ext uri="{BB962C8B-B14F-4D97-AF65-F5344CB8AC3E}">
        <p14:creationId xmlns:p14="http://schemas.microsoft.com/office/powerpoint/2010/main" val="2222025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31</a:t>
            </a:fld>
            <a:endParaRPr lang="en-US"/>
          </a:p>
        </p:txBody>
      </p:sp>
    </p:spTree>
    <p:extLst>
      <p:ext uri="{BB962C8B-B14F-4D97-AF65-F5344CB8AC3E}">
        <p14:creationId xmlns:p14="http://schemas.microsoft.com/office/powerpoint/2010/main" val="1880575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32</a:t>
            </a:fld>
            <a:endParaRPr lang="en-US"/>
          </a:p>
        </p:txBody>
      </p:sp>
    </p:spTree>
    <p:extLst>
      <p:ext uri="{BB962C8B-B14F-4D97-AF65-F5344CB8AC3E}">
        <p14:creationId xmlns:p14="http://schemas.microsoft.com/office/powerpoint/2010/main" val="3542197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33</a:t>
            </a:fld>
            <a:endParaRPr lang="en-US"/>
          </a:p>
        </p:txBody>
      </p:sp>
    </p:spTree>
    <p:extLst>
      <p:ext uri="{BB962C8B-B14F-4D97-AF65-F5344CB8AC3E}">
        <p14:creationId xmlns:p14="http://schemas.microsoft.com/office/powerpoint/2010/main" val="3792012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34</a:t>
            </a:fld>
            <a:endParaRPr lang="en-US"/>
          </a:p>
        </p:txBody>
      </p:sp>
    </p:spTree>
    <p:extLst>
      <p:ext uri="{BB962C8B-B14F-4D97-AF65-F5344CB8AC3E}">
        <p14:creationId xmlns:p14="http://schemas.microsoft.com/office/powerpoint/2010/main" val="2049787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35</a:t>
            </a:fld>
            <a:endParaRPr lang="en-US"/>
          </a:p>
        </p:txBody>
      </p:sp>
    </p:spTree>
    <p:extLst>
      <p:ext uri="{BB962C8B-B14F-4D97-AF65-F5344CB8AC3E}">
        <p14:creationId xmlns:p14="http://schemas.microsoft.com/office/powerpoint/2010/main" val="3326378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36</a:t>
            </a:fld>
            <a:endParaRPr lang="en-US"/>
          </a:p>
        </p:txBody>
      </p:sp>
    </p:spTree>
    <p:extLst>
      <p:ext uri="{BB962C8B-B14F-4D97-AF65-F5344CB8AC3E}">
        <p14:creationId xmlns:p14="http://schemas.microsoft.com/office/powerpoint/2010/main" val="24984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37</a:t>
            </a:fld>
            <a:endParaRPr lang="en-US"/>
          </a:p>
        </p:txBody>
      </p:sp>
    </p:spTree>
    <p:extLst>
      <p:ext uri="{BB962C8B-B14F-4D97-AF65-F5344CB8AC3E}">
        <p14:creationId xmlns:p14="http://schemas.microsoft.com/office/powerpoint/2010/main" val="3626958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38</a:t>
            </a:fld>
            <a:endParaRPr lang="en-US"/>
          </a:p>
        </p:txBody>
      </p:sp>
    </p:spTree>
    <p:extLst>
      <p:ext uri="{BB962C8B-B14F-4D97-AF65-F5344CB8AC3E}">
        <p14:creationId xmlns:p14="http://schemas.microsoft.com/office/powerpoint/2010/main" val="25814501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39</a:t>
            </a:fld>
            <a:endParaRPr lang="en-US"/>
          </a:p>
        </p:txBody>
      </p:sp>
    </p:spTree>
    <p:extLst>
      <p:ext uri="{BB962C8B-B14F-4D97-AF65-F5344CB8AC3E}">
        <p14:creationId xmlns:p14="http://schemas.microsoft.com/office/powerpoint/2010/main" val="1493798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4</a:t>
            </a:fld>
            <a:endParaRPr lang="en-US"/>
          </a:p>
        </p:txBody>
      </p:sp>
    </p:spTree>
    <p:extLst>
      <p:ext uri="{BB962C8B-B14F-4D97-AF65-F5344CB8AC3E}">
        <p14:creationId xmlns:p14="http://schemas.microsoft.com/office/powerpoint/2010/main" val="19787546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40</a:t>
            </a:fld>
            <a:endParaRPr lang="en-US"/>
          </a:p>
        </p:txBody>
      </p:sp>
    </p:spTree>
    <p:extLst>
      <p:ext uri="{BB962C8B-B14F-4D97-AF65-F5344CB8AC3E}">
        <p14:creationId xmlns:p14="http://schemas.microsoft.com/office/powerpoint/2010/main" val="3299407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41</a:t>
            </a:fld>
            <a:endParaRPr lang="en-US"/>
          </a:p>
        </p:txBody>
      </p:sp>
    </p:spTree>
    <p:extLst>
      <p:ext uri="{BB962C8B-B14F-4D97-AF65-F5344CB8AC3E}">
        <p14:creationId xmlns:p14="http://schemas.microsoft.com/office/powerpoint/2010/main" val="531453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42</a:t>
            </a:fld>
            <a:endParaRPr lang="en-US"/>
          </a:p>
        </p:txBody>
      </p:sp>
    </p:spTree>
    <p:extLst>
      <p:ext uri="{BB962C8B-B14F-4D97-AF65-F5344CB8AC3E}">
        <p14:creationId xmlns:p14="http://schemas.microsoft.com/office/powerpoint/2010/main" val="1574578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43</a:t>
            </a:fld>
            <a:endParaRPr lang="en-US"/>
          </a:p>
        </p:txBody>
      </p:sp>
    </p:spTree>
    <p:extLst>
      <p:ext uri="{BB962C8B-B14F-4D97-AF65-F5344CB8AC3E}">
        <p14:creationId xmlns:p14="http://schemas.microsoft.com/office/powerpoint/2010/main" val="3334106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44</a:t>
            </a:fld>
            <a:endParaRPr lang="en-US"/>
          </a:p>
        </p:txBody>
      </p:sp>
    </p:spTree>
    <p:extLst>
      <p:ext uri="{BB962C8B-B14F-4D97-AF65-F5344CB8AC3E}">
        <p14:creationId xmlns:p14="http://schemas.microsoft.com/office/powerpoint/2010/main" val="31349810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45</a:t>
            </a:fld>
            <a:endParaRPr lang="en-US"/>
          </a:p>
        </p:txBody>
      </p:sp>
    </p:spTree>
    <p:extLst>
      <p:ext uri="{BB962C8B-B14F-4D97-AF65-F5344CB8AC3E}">
        <p14:creationId xmlns:p14="http://schemas.microsoft.com/office/powerpoint/2010/main" val="4076111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46</a:t>
            </a:fld>
            <a:endParaRPr lang="en-US"/>
          </a:p>
        </p:txBody>
      </p:sp>
    </p:spTree>
    <p:extLst>
      <p:ext uri="{BB962C8B-B14F-4D97-AF65-F5344CB8AC3E}">
        <p14:creationId xmlns:p14="http://schemas.microsoft.com/office/powerpoint/2010/main" val="19439656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47</a:t>
            </a:fld>
            <a:endParaRPr lang="en-US"/>
          </a:p>
        </p:txBody>
      </p:sp>
    </p:spTree>
    <p:extLst>
      <p:ext uri="{BB962C8B-B14F-4D97-AF65-F5344CB8AC3E}">
        <p14:creationId xmlns:p14="http://schemas.microsoft.com/office/powerpoint/2010/main" val="6939014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48</a:t>
            </a:fld>
            <a:endParaRPr lang="en-US"/>
          </a:p>
        </p:txBody>
      </p:sp>
    </p:spTree>
    <p:extLst>
      <p:ext uri="{BB962C8B-B14F-4D97-AF65-F5344CB8AC3E}">
        <p14:creationId xmlns:p14="http://schemas.microsoft.com/office/powerpoint/2010/main" val="42749203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49</a:t>
            </a:fld>
            <a:endParaRPr lang="en-US"/>
          </a:p>
        </p:txBody>
      </p:sp>
    </p:spTree>
    <p:extLst>
      <p:ext uri="{BB962C8B-B14F-4D97-AF65-F5344CB8AC3E}">
        <p14:creationId xmlns:p14="http://schemas.microsoft.com/office/powerpoint/2010/main" val="1564004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5</a:t>
            </a:fld>
            <a:endParaRPr lang="en-US"/>
          </a:p>
        </p:txBody>
      </p:sp>
    </p:spTree>
    <p:extLst>
      <p:ext uri="{BB962C8B-B14F-4D97-AF65-F5344CB8AC3E}">
        <p14:creationId xmlns:p14="http://schemas.microsoft.com/office/powerpoint/2010/main" val="372091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50</a:t>
            </a:fld>
            <a:endParaRPr lang="en-US"/>
          </a:p>
        </p:txBody>
      </p:sp>
    </p:spTree>
    <p:extLst>
      <p:ext uri="{BB962C8B-B14F-4D97-AF65-F5344CB8AC3E}">
        <p14:creationId xmlns:p14="http://schemas.microsoft.com/office/powerpoint/2010/main" val="25674652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51</a:t>
            </a:fld>
            <a:endParaRPr lang="en-US"/>
          </a:p>
        </p:txBody>
      </p:sp>
    </p:spTree>
    <p:extLst>
      <p:ext uri="{BB962C8B-B14F-4D97-AF65-F5344CB8AC3E}">
        <p14:creationId xmlns:p14="http://schemas.microsoft.com/office/powerpoint/2010/main" val="42568855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52</a:t>
            </a:fld>
            <a:endParaRPr lang="en-US"/>
          </a:p>
        </p:txBody>
      </p:sp>
    </p:spTree>
    <p:extLst>
      <p:ext uri="{BB962C8B-B14F-4D97-AF65-F5344CB8AC3E}">
        <p14:creationId xmlns:p14="http://schemas.microsoft.com/office/powerpoint/2010/main" val="2615987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53</a:t>
            </a:fld>
            <a:endParaRPr lang="en-US"/>
          </a:p>
        </p:txBody>
      </p:sp>
    </p:spTree>
    <p:extLst>
      <p:ext uri="{BB962C8B-B14F-4D97-AF65-F5344CB8AC3E}">
        <p14:creationId xmlns:p14="http://schemas.microsoft.com/office/powerpoint/2010/main" val="20960056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54</a:t>
            </a:fld>
            <a:endParaRPr lang="en-US"/>
          </a:p>
        </p:txBody>
      </p:sp>
    </p:spTree>
    <p:extLst>
      <p:ext uri="{BB962C8B-B14F-4D97-AF65-F5344CB8AC3E}">
        <p14:creationId xmlns:p14="http://schemas.microsoft.com/office/powerpoint/2010/main" val="35863915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55</a:t>
            </a:fld>
            <a:endParaRPr lang="en-US"/>
          </a:p>
        </p:txBody>
      </p:sp>
    </p:spTree>
    <p:extLst>
      <p:ext uri="{BB962C8B-B14F-4D97-AF65-F5344CB8AC3E}">
        <p14:creationId xmlns:p14="http://schemas.microsoft.com/office/powerpoint/2010/main" val="505028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56</a:t>
            </a:fld>
            <a:endParaRPr lang="en-US"/>
          </a:p>
        </p:txBody>
      </p:sp>
    </p:spTree>
    <p:extLst>
      <p:ext uri="{BB962C8B-B14F-4D97-AF65-F5344CB8AC3E}">
        <p14:creationId xmlns:p14="http://schemas.microsoft.com/office/powerpoint/2010/main" val="30555632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57</a:t>
            </a:fld>
            <a:endParaRPr lang="en-US"/>
          </a:p>
        </p:txBody>
      </p:sp>
    </p:spTree>
    <p:extLst>
      <p:ext uri="{BB962C8B-B14F-4D97-AF65-F5344CB8AC3E}">
        <p14:creationId xmlns:p14="http://schemas.microsoft.com/office/powerpoint/2010/main" val="16137801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fld id="{0292A162-A54F-4277-ABD2-1BC011C456A8}" type="slidenum">
              <a:rPr lang="en-US" smtClean="0"/>
              <a:t>58</a:t>
            </a:fld>
            <a:endParaRPr lang="en-US"/>
          </a:p>
        </p:txBody>
      </p:sp>
    </p:spTree>
    <p:extLst>
      <p:ext uri="{BB962C8B-B14F-4D97-AF65-F5344CB8AC3E}">
        <p14:creationId xmlns:p14="http://schemas.microsoft.com/office/powerpoint/2010/main" val="11505341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59</a:t>
            </a:fld>
            <a:endParaRPr lang="en-US"/>
          </a:p>
        </p:txBody>
      </p:sp>
    </p:spTree>
    <p:extLst>
      <p:ext uri="{BB962C8B-B14F-4D97-AF65-F5344CB8AC3E}">
        <p14:creationId xmlns:p14="http://schemas.microsoft.com/office/powerpoint/2010/main" val="2045240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6</a:t>
            </a:fld>
            <a:endParaRPr lang="en-US"/>
          </a:p>
        </p:txBody>
      </p:sp>
    </p:spTree>
    <p:extLst>
      <p:ext uri="{BB962C8B-B14F-4D97-AF65-F5344CB8AC3E}">
        <p14:creationId xmlns:p14="http://schemas.microsoft.com/office/powerpoint/2010/main" val="8666478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60</a:t>
            </a:fld>
            <a:endParaRPr lang="en-US"/>
          </a:p>
        </p:txBody>
      </p:sp>
    </p:spTree>
    <p:extLst>
      <p:ext uri="{BB962C8B-B14F-4D97-AF65-F5344CB8AC3E}">
        <p14:creationId xmlns:p14="http://schemas.microsoft.com/office/powerpoint/2010/main" val="34442971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61</a:t>
            </a:fld>
            <a:endParaRPr lang="en-US"/>
          </a:p>
        </p:txBody>
      </p:sp>
    </p:spTree>
    <p:extLst>
      <p:ext uri="{BB962C8B-B14F-4D97-AF65-F5344CB8AC3E}">
        <p14:creationId xmlns:p14="http://schemas.microsoft.com/office/powerpoint/2010/main" val="20602627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62</a:t>
            </a:fld>
            <a:endParaRPr lang="en-US"/>
          </a:p>
        </p:txBody>
      </p:sp>
    </p:spTree>
    <p:extLst>
      <p:ext uri="{BB962C8B-B14F-4D97-AF65-F5344CB8AC3E}">
        <p14:creationId xmlns:p14="http://schemas.microsoft.com/office/powerpoint/2010/main" val="28172653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63</a:t>
            </a:fld>
            <a:endParaRPr lang="en-US"/>
          </a:p>
        </p:txBody>
      </p:sp>
    </p:spTree>
    <p:extLst>
      <p:ext uri="{BB962C8B-B14F-4D97-AF65-F5344CB8AC3E}">
        <p14:creationId xmlns:p14="http://schemas.microsoft.com/office/powerpoint/2010/main" val="152284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64</a:t>
            </a:fld>
            <a:endParaRPr lang="en-US"/>
          </a:p>
        </p:txBody>
      </p:sp>
    </p:spTree>
    <p:extLst>
      <p:ext uri="{BB962C8B-B14F-4D97-AF65-F5344CB8AC3E}">
        <p14:creationId xmlns:p14="http://schemas.microsoft.com/office/powerpoint/2010/main" val="24580677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65</a:t>
            </a:fld>
            <a:endParaRPr lang="en-US"/>
          </a:p>
        </p:txBody>
      </p:sp>
    </p:spTree>
    <p:extLst>
      <p:ext uri="{BB962C8B-B14F-4D97-AF65-F5344CB8AC3E}">
        <p14:creationId xmlns:p14="http://schemas.microsoft.com/office/powerpoint/2010/main" val="31568135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66</a:t>
            </a:fld>
            <a:endParaRPr lang="en-US"/>
          </a:p>
        </p:txBody>
      </p:sp>
    </p:spTree>
    <p:extLst>
      <p:ext uri="{BB962C8B-B14F-4D97-AF65-F5344CB8AC3E}">
        <p14:creationId xmlns:p14="http://schemas.microsoft.com/office/powerpoint/2010/main" val="36273663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67</a:t>
            </a:fld>
            <a:endParaRPr lang="en-US"/>
          </a:p>
        </p:txBody>
      </p:sp>
    </p:spTree>
    <p:extLst>
      <p:ext uri="{BB962C8B-B14F-4D97-AF65-F5344CB8AC3E}">
        <p14:creationId xmlns:p14="http://schemas.microsoft.com/office/powerpoint/2010/main" val="26515910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68</a:t>
            </a:fld>
            <a:endParaRPr lang="en-US"/>
          </a:p>
        </p:txBody>
      </p:sp>
    </p:spTree>
    <p:extLst>
      <p:ext uri="{BB962C8B-B14F-4D97-AF65-F5344CB8AC3E}">
        <p14:creationId xmlns:p14="http://schemas.microsoft.com/office/powerpoint/2010/main" val="14107586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69</a:t>
            </a:fld>
            <a:endParaRPr lang="en-US"/>
          </a:p>
        </p:txBody>
      </p:sp>
    </p:spTree>
    <p:extLst>
      <p:ext uri="{BB962C8B-B14F-4D97-AF65-F5344CB8AC3E}">
        <p14:creationId xmlns:p14="http://schemas.microsoft.com/office/powerpoint/2010/main" val="40069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7</a:t>
            </a:fld>
            <a:endParaRPr lang="en-US"/>
          </a:p>
        </p:txBody>
      </p:sp>
    </p:spTree>
    <p:extLst>
      <p:ext uri="{BB962C8B-B14F-4D97-AF65-F5344CB8AC3E}">
        <p14:creationId xmlns:p14="http://schemas.microsoft.com/office/powerpoint/2010/main" val="1427562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70</a:t>
            </a:fld>
            <a:endParaRPr lang="en-US"/>
          </a:p>
        </p:txBody>
      </p:sp>
    </p:spTree>
    <p:extLst>
      <p:ext uri="{BB962C8B-B14F-4D97-AF65-F5344CB8AC3E}">
        <p14:creationId xmlns:p14="http://schemas.microsoft.com/office/powerpoint/2010/main" val="19395674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71</a:t>
            </a:fld>
            <a:endParaRPr lang="en-US"/>
          </a:p>
        </p:txBody>
      </p:sp>
    </p:spTree>
    <p:extLst>
      <p:ext uri="{BB962C8B-B14F-4D97-AF65-F5344CB8AC3E}">
        <p14:creationId xmlns:p14="http://schemas.microsoft.com/office/powerpoint/2010/main" val="42576046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72</a:t>
            </a:fld>
            <a:endParaRPr lang="en-US"/>
          </a:p>
        </p:txBody>
      </p:sp>
    </p:spTree>
    <p:extLst>
      <p:ext uri="{BB962C8B-B14F-4D97-AF65-F5344CB8AC3E}">
        <p14:creationId xmlns:p14="http://schemas.microsoft.com/office/powerpoint/2010/main" val="19281346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73</a:t>
            </a:fld>
            <a:endParaRPr lang="en-US"/>
          </a:p>
        </p:txBody>
      </p:sp>
    </p:spTree>
    <p:extLst>
      <p:ext uri="{BB962C8B-B14F-4D97-AF65-F5344CB8AC3E}">
        <p14:creationId xmlns:p14="http://schemas.microsoft.com/office/powerpoint/2010/main" val="1605758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74</a:t>
            </a:fld>
            <a:endParaRPr lang="en-US"/>
          </a:p>
        </p:txBody>
      </p:sp>
    </p:spTree>
    <p:extLst>
      <p:ext uri="{BB962C8B-B14F-4D97-AF65-F5344CB8AC3E}">
        <p14:creationId xmlns:p14="http://schemas.microsoft.com/office/powerpoint/2010/main" val="34386616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75</a:t>
            </a:fld>
            <a:endParaRPr lang="en-US"/>
          </a:p>
        </p:txBody>
      </p:sp>
    </p:spTree>
    <p:extLst>
      <p:ext uri="{BB962C8B-B14F-4D97-AF65-F5344CB8AC3E}">
        <p14:creationId xmlns:p14="http://schemas.microsoft.com/office/powerpoint/2010/main" val="23821709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76</a:t>
            </a:fld>
            <a:endParaRPr lang="en-US"/>
          </a:p>
        </p:txBody>
      </p:sp>
    </p:spTree>
    <p:extLst>
      <p:ext uri="{BB962C8B-B14F-4D97-AF65-F5344CB8AC3E}">
        <p14:creationId xmlns:p14="http://schemas.microsoft.com/office/powerpoint/2010/main" val="11894972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77</a:t>
            </a:fld>
            <a:endParaRPr lang="en-US"/>
          </a:p>
        </p:txBody>
      </p:sp>
    </p:spTree>
    <p:extLst>
      <p:ext uri="{BB962C8B-B14F-4D97-AF65-F5344CB8AC3E}">
        <p14:creationId xmlns:p14="http://schemas.microsoft.com/office/powerpoint/2010/main" val="930452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78</a:t>
            </a:fld>
            <a:endParaRPr lang="en-US"/>
          </a:p>
        </p:txBody>
      </p:sp>
    </p:spTree>
    <p:extLst>
      <p:ext uri="{BB962C8B-B14F-4D97-AF65-F5344CB8AC3E}">
        <p14:creationId xmlns:p14="http://schemas.microsoft.com/office/powerpoint/2010/main" val="13176175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79</a:t>
            </a:fld>
            <a:endParaRPr lang="en-US"/>
          </a:p>
        </p:txBody>
      </p:sp>
    </p:spTree>
    <p:extLst>
      <p:ext uri="{BB962C8B-B14F-4D97-AF65-F5344CB8AC3E}">
        <p14:creationId xmlns:p14="http://schemas.microsoft.com/office/powerpoint/2010/main" val="1604967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8</a:t>
            </a:fld>
            <a:endParaRPr lang="en-US"/>
          </a:p>
        </p:txBody>
      </p:sp>
    </p:spTree>
    <p:extLst>
      <p:ext uri="{BB962C8B-B14F-4D97-AF65-F5344CB8AC3E}">
        <p14:creationId xmlns:p14="http://schemas.microsoft.com/office/powerpoint/2010/main" val="30268690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80</a:t>
            </a:fld>
            <a:endParaRPr lang="en-US"/>
          </a:p>
        </p:txBody>
      </p:sp>
    </p:spTree>
    <p:extLst>
      <p:ext uri="{BB962C8B-B14F-4D97-AF65-F5344CB8AC3E}">
        <p14:creationId xmlns:p14="http://schemas.microsoft.com/office/powerpoint/2010/main" val="1833251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81</a:t>
            </a:fld>
            <a:endParaRPr lang="en-US"/>
          </a:p>
        </p:txBody>
      </p:sp>
    </p:spTree>
    <p:extLst>
      <p:ext uri="{BB962C8B-B14F-4D97-AF65-F5344CB8AC3E}">
        <p14:creationId xmlns:p14="http://schemas.microsoft.com/office/powerpoint/2010/main" val="41346301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82</a:t>
            </a:fld>
            <a:endParaRPr lang="en-US"/>
          </a:p>
        </p:txBody>
      </p:sp>
    </p:spTree>
    <p:extLst>
      <p:ext uri="{BB962C8B-B14F-4D97-AF65-F5344CB8AC3E}">
        <p14:creationId xmlns:p14="http://schemas.microsoft.com/office/powerpoint/2010/main" val="41941280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83</a:t>
            </a:fld>
            <a:endParaRPr lang="en-US"/>
          </a:p>
        </p:txBody>
      </p:sp>
    </p:spTree>
    <p:extLst>
      <p:ext uri="{BB962C8B-B14F-4D97-AF65-F5344CB8AC3E}">
        <p14:creationId xmlns:p14="http://schemas.microsoft.com/office/powerpoint/2010/main" val="8098742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84</a:t>
            </a:fld>
            <a:endParaRPr lang="en-US"/>
          </a:p>
        </p:txBody>
      </p:sp>
    </p:spTree>
    <p:extLst>
      <p:ext uri="{BB962C8B-B14F-4D97-AF65-F5344CB8AC3E}">
        <p14:creationId xmlns:p14="http://schemas.microsoft.com/office/powerpoint/2010/main" val="23818061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85</a:t>
            </a:fld>
            <a:endParaRPr lang="en-US"/>
          </a:p>
        </p:txBody>
      </p:sp>
    </p:spTree>
    <p:extLst>
      <p:ext uri="{BB962C8B-B14F-4D97-AF65-F5344CB8AC3E}">
        <p14:creationId xmlns:p14="http://schemas.microsoft.com/office/powerpoint/2010/main" val="15132533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86</a:t>
            </a:fld>
            <a:endParaRPr lang="en-US"/>
          </a:p>
        </p:txBody>
      </p:sp>
    </p:spTree>
    <p:extLst>
      <p:ext uri="{BB962C8B-B14F-4D97-AF65-F5344CB8AC3E}">
        <p14:creationId xmlns:p14="http://schemas.microsoft.com/office/powerpoint/2010/main" val="11413457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87</a:t>
            </a:fld>
            <a:endParaRPr lang="en-US"/>
          </a:p>
        </p:txBody>
      </p:sp>
    </p:spTree>
    <p:extLst>
      <p:ext uri="{BB962C8B-B14F-4D97-AF65-F5344CB8AC3E}">
        <p14:creationId xmlns:p14="http://schemas.microsoft.com/office/powerpoint/2010/main" val="5455095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88</a:t>
            </a:fld>
            <a:endParaRPr lang="en-US"/>
          </a:p>
        </p:txBody>
      </p:sp>
    </p:spTree>
    <p:extLst>
      <p:ext uri="{BB962C8B-B14F-4D97-AF65-F5344CB8AC3E}">
        <p14:creationId xmlns:p14="http://schemas.microsoft.com/office/powerpoint/2010/main" val="29270284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89</a:t>
            </a:fld>
            <a:endParaRPr lang="en-US"/>
          </a:p>
        </p:txBody>
      </p:sp>
    </p:spTree>
    <p:extLst>
      <p:ext uri="{BB962C8B-B14F-4D97-AF65-F5344CB8AC3E}">
        <p14:creationId xmlns:p14="http://schemas.microsoft.com/office/powerpoint/2010/main" val="137096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2A162-A54F-4277-ABD2-1BC011C456A8}" type="slidenum">
              <a:rPr lang="en-US" smtClean="0"/>
              <a:t>9</a:t>
            </a:fld>
            <a:endParaRPr lang="en-US"/>
          </a:p>
        </p:txBody>
      </p:sp>
    </p:spTree>
    <p:extLst>
      <p:ext uri="{BB962C8B-B14F-4D97-AF65-F5344CB8AC3E}">
        <p14:creationId xmlns:p14="http://schemas.microsoft.com/office/powerpoint/2010/main" val="9463968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90</a:t>
            </a:fld>
            <a:endParaRPr lang="en-US"/>
          </a:p>
        </p:txBody>
      </p:sp>
    </p:spTree>
    <p:extLst>
      <p:ext uri="{BB962C8B-B14F-4D97-AF65-F5344CB8AC3E}">
        <p14:creationId xmlns:p14="http://schemas.microsoft.com/office/powerpoint/2010/main" val="292756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91</a:t>
            </a:fld>
            <a:endParaRPr lang="en-US"/>
          </a:p>
        </p:txBody>
      </p:sp>
    </p:spTree>
    <p:extLst>
      <p:ext uri="{BB962C8B-B14F-4D97-AF65-F5344CB8AC3E}">
        <p14:creationId xmlns:p14="http://schemas.microsoft.com/office/powerpoint/2010/main" val="40219032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92</a:t>
            </a:fld>
            <a:endParaRPr lang="en-US"/>
          </a:p>
        </p:txBody>
      </p:sp>
    </p:spTree>
    <p:extLst>
      <p:ext uri="{BB962C8B-B14F-4D97-AF65-F5344CB8AC3E}">
        <p14:creationId xmlns:p14="http://schemas.microsoft.com/office/powerpoint/2010/main" val="2490051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93</a:t>
            </a:fld>
            <a:endParaRPr lang="en-US"/>
          </a:p>
        </p:txBody>
      </p:sp>
    </p:spTree>
    <p:extLst>
      <p:ext uri="{BB962C8B-B14F-4D97-AF65-F5344CB8AC3E}">
        <p14:creationId xmlns:p14="http://schemas.microsoft.com/office/powerpoint/2010/main" val="4914392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94</a:t>
            </a:fld>
            <a:endParaRPr lang="en-US"/>
          </a:p>
        </p:txBody>
      </p:sp>
    </p:spTree>
    <p:extLst>
      <p:ext uri="{BB962C8B-B14F-4D97-AF65-F5344CB8AC3E}">
        <p14:creationId xmlns:p14="http://schemas.microsoft.com/office/powerpoint/2010/main" val="13547360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95</a:t>
            </a:fld>
            <a:endParaRPr lang="en-US"/>
          </a:p>
        </p:txBody>
      </p:sp>
    </p:spTree>
    <p:extLst>
      <p:ext uri="{BB962C8B-B14F-4D97-AF65-F5344CB8AC3E}">
        <p14:creationId xmlns:p14="http://schemas.microsoft.com/office/powerpoint/2010/main" val="2816861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96</a:t>
            </a:fld>
            <a:endParaRPr lang="en-US"/>
          </a:p>
        </p:txBody>
      </p:sp>
    </p:spTree>
    <p:extLst>
      <p:ext uri="{BB962C8B-B14F-4D97-AF65-F5344CB8AC3E}">
        <p14:creationId xmlns:p14="http://schemas.microsoft.com/office/powerpoint/2010/main" val="958536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97</a:t>
            </a:fld>
            <a:endParaRPr lang="en-US"/>
          </a:p>
        </p:txBody>
      </p:sp>
    </p:spTree>
    <p:extLst>
      <p:ext uri="{BB962C8B-B14F-4D97-AF65-F5344CB8AC3E}">
        <p14:creationId xmlns:p14="http://schemas.microsoft.com/office/powerpoint/2010/main" val="23642335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98</a:t>
            </a:fld>
            <a:endParaRPr lang="en-US"/>
          </a:p>
        </p:txBody>
      </p:sp>
    </p:spTree>
    <p:extLst>
      <p:ext uri="{BB962C8B-B14F-4D97-AF65-F5344CB8AC3E}">
        <p14:creationId xmlns:p14="http://schemas.microsoft.com/office/powerpoint/2010/main" val="5156565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92A162-A54F-4277-ABD2-1BC011C456A8}" type="slidenum">
              <a:rPr lang="en-US" smtClean="0"/>
              <a:t>99</a:t>
            </a:fld>
            <a:endParaRPr lang="en-US"/>
          </a:p>
        </p:txBody>
      </p:sp>
    </p:spTree>
    <p:extLst>
      <p:ext uri="{BB962C8B-B14F-4D97-AF65-F5344CB8AC3E}">
        <p14:creationId xmlns:p14="http://schemas.microsoft.com/office/powerpoint/2010/main" val="3999351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E7D661-1836-44F7-8FAF-35E8F866ECD3}" type="datetime1">
              <a:rPr lang="en-US" smtClean="0"/>
              <a:pPr/>
              <a:t>9/8/2018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pic>
        <p:nvPicPr>
          <p:cNvPr id="1026" name="Picture 2" descr="http://santafeblet.org/wp-content/uploads/2016/09/LogoMakr-300x81.png">
            <a:extLst>
              <a:ext uri="{FF2B5EF4-FFF2-40B4-BE49-F238E27FC236}">
                <a16:creationId xmlns:a16="http://schemas.microsoft.com/office/drawing/2014/main" id="{0510636E-3C33-4481-BBA6-EAC68F1F3AD3}"/>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10066" y="6248401"/>
            <a:ext cx="2057400" cy="516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85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47DADC-55EA-4839-91C8-5BCC0EC06F5C}" type="datetime1">
              <a:rPr lang="en-US" smtClean="0"/>
              <a:pPr/>
              <a:t>9/8/2018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257094141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47DADC-55EA-4839-91C8-5BCC0EC06F5C}" type="datetime1">
              <a:rPr lang="en-US" smtClean="0"/>
              <a:pPr/>
              <a:t>9/8/2018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134571309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47DADC-55EA-4839-91C8-5BCC0EC06F5C}" type="datetime1">
              <a:rPr lang="en-US" smtClean="0"/>
              <a:pPr/>
              <a:t>9/8/2018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7339788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47DADC-55EA-4839-91C8-5BCC0EC06F5C}" type="datetime1">
              <a:rPr lang="en-US" smtClean="0"/>
              <a:pPr/>
              <a:t>9/8/2018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15178274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A47DADC-55EA-4839-91C8-5BCC0EC06F5C}" type="datetime1">
              <a:rPr lang="en-US" smtClean="0"/>
              <a:pPr/>
              <a:t>9/8/2018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17806953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A47DADC-55EA-4839-91C8-5BCC0EC06F5C}" type="datetime1">
              <a:rPr lang="en-US" smtClean="0"/>
              <a:pPr/>
              <a:t>9/8/2018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91070870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FF71CE-B899-4B2B-848D-9F12F0C901B6}" type="datetimeFigureOut">
              <a:rPr lang="en-US" smtClean="0"/>
              <a:t>9/8/2018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7606D-E5C4-4C2F-8241-EC2663EF1CD4}" type="slidenum">
              <a:rPr lang="en-US" smtClean="0"/>
              <a:t>‹#›</a:t>
            </a:fld>
            <a:endParaRPr lang="en-US"/>
          </a:p>
        </p:txBody>
      </p:sp>
    </p:spTree>
    <p:extLst>
      <p:ext uri="{BB962C8B-B14F-4D97-AF65-F5344CB8AC3E}">
        <p14:creationId xmlns:p14="http://schemas.microsoft.com/office/powerpoint/2010/main" val="1553101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2CF1CA-F464-4B29-B867-EAF8A9B936E3}" type="datetime1">
              <a:rPr lang="en-US" smtClean="0"/>
              <a:pPr/>
              <a:t>9/8/2018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172702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E6B357-51B9-47D2-A71D-0D06CB03185D}" type="datetime1">
              <a:rPr lang="en-US" smtClean="0"/>
              <a:pPr/>
              <a:t>9/8/2018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pic>
        <p:nvPicPr>
          <p:cNvPr id="2050" name="Picture 2" descr="http://santafeblet.org/wp-content/uploads/2016/09/LogoMakr-300x81.png">
            <a:extLst>
              <a:ext uri="{FF2B5EF4-FFF2-40B4-BE49-F238E27FC236}">
                <a16:creationId xmlns:a16="http://schemas.microsoft.com/office/drawing/2014/main" id="{C0BB93EE-32FA-4D84-8A3D-F995012ACC05}"/>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4666" y="6340477"/>
            <a:ext cx="1835150" cy="49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310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8CB827-F132-4DF6-9FB9-4035A4C798EF}" type="datetime1">
              <a:rPr lang="en-US" smtClean="0"/>
              <a:pPr/>
              <a:t>9/8/2018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836711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92A601-7D32-4ED7-AD1A-974B6DDBDCDC}" type="datetime1">
              <a:rPr lang="en-US" smtClean="0"/>
              <a:pPr/>
              <a:t>9/8/2018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2543853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7B41-4A0C-4639-A132-E5C8F99A4BE8}" type="datetime1">
              <a:rPr lang="en-US" smtClean="0"/>
              <a:pPr/>
              <a:t>9/8/2018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884034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9967FD-6084-4075-993E-77EC8038773F}" type="datetime1">
              <a:rPr lang="en-US" smtClean="0"/>
              <a:pPr/>
              <a:t>9/8/2018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2019502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88B47-74BA-4873-ADAE-EB0120124E83}" type="datetime1">
              <a:rPr lang="en-US" smtClean="0"/>
              <a:pPr/>
              <a:t>9/8/2018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80357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CF52C1-9A39-494C-9977-BBEFAB872C1F}" type="datetime1">
              <a:rPr lang="en-US" smtClean="0"/>
              <a:pPr/>
              <a:t>9/8/2018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460758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1EACE2-EA00-4376-9A66-47ABB8B02CF5}" type="datetime1">
              <a:rPr lang="en-US" smtClean="0"/>
              <a:pPr/>
              <a:t>9/8/2018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2586962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A47DADC-55EA-4839-91C8-5BCC0EC06F5C}" type="datetime1">
              <a:rPr lang="en-US" smtClean="0"/>
              <a:pPr/>
              <a:t>9/8/2018</a:t>
            </a:fld>
            <a:endParaRPr lang="en-US" dirty="0"/>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E8079A4-7AA8-4A4F-87E2-7781EC5097DD}" type="slidenum">
              <a:rPr lang="en-US" smtClean="0"/>
              <a:pPr/>
              <a:t>‹#›</a:t>
            </a:fld>
            <a:endParaRPr lang="en-US"/>
          </a:p>
        </p:txBody>
      </p:sp>
    </p:spTree>
    <p:extLst>
      <p:ext uri="{BB962C8B-B14F-4D97-AF65-F5344CB8AC3E}">
        <p14:creationId xmlns:p14="http://schemas.microsoft.com/office/powerpoint/2010/main" val="258043633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6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7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image" Target="../media/image5.gif"/><Relationship Id="rId4" Type="http://schemas.openxmlformats.org/officeDocument/2006/relationships/image" Target="../media/image14.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gif"/><Relationship Id="rId5" Type="http://schemas.openxmlformats.org/officeDocument/2006/relationships/image" Target="../media/image15.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9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blet-1206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53"/>
            <a:ext cx="9144000" cy="6867994"/>
          </a:xfrm>
          <a:prstGeom prst="rect">
            <a:avLst/>
          </a:prstGeom>
        </p:spPr>
      </p:pic>
    </p:spTree>
    <p:extLst>
      <p:ext uri="{BB962C8B-B14F-4D97-AF65-F5344CB8AC3E}">
        <p14:creationId xmlns:p14="http://schemas.microsoft.com/office/powerpoint/2010/main" val="1440331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i="1" dirty="0">
                <a:effectLst/>
              </a:rPr>
              <a:t>Why do we Submit claims?</a:t>
            </a:r>
            <a:endParaRPr lang="en-US" sz="3600" dirty="0">
              <a:effectLst/>
            </a:endParaRPr>
          </a:p>
        </p:txBody>
      </p:sp>
      <p:sp>
        <p:nvSpPr>
          <p:cNvPr id="3" name="Content Placeholder 2"/>
          <p:cNvSpPr>
            <a:spLocks noGrp="1"/>
          </p:cNvSpPr>
          <p:nvPr>
            <p:ph idx="1"/>
          </p:nvPr>
        </p:nvSpPr>
        <p:spPr>
          <a:xfrm>
            <a:off x="914400" y="2162981"/>
            <a:ext cx="7315200" cy="1702898"/>
          </a:xfrm>
        </p:spPr>
        <p:txBody>
          <a:bodyPr>
            <a:noAutofit/>
          </a:bodyPr>
          <a:lstStyle/>
          <a:p>
            <a:pPr marL="36900" indent="0">
              <a:buNone/>
            </a:pPr>
            <a:endParaRPr lang="en-US" sz="3600" i="1" dirty="0">
              <a:effectLst/>
            </a:endParaRPr>
          </a:p>
          <a:p>
            <a:pPr marL="36900" indent="0" algn="ctr">
              <a:buNone/>
            </a:pPr>
            <a:r>
              <a:rPr lang="en-US" sz="3600" i="1" dirty="0">
                <a:effectLst/>
              </a:rPr>
              <a:t>To remedy a </a:t>
            </a:r>
          </a:p>
          <a:p>
            <a:pPr marL="36900" indent="0" algn="ctr">
              <a:buNone/>
            </a:pPr>
            <a:r>
              <a:rPr lang="en-US" sz="3600" i="1" u="sng" dirty="0">
                <a:effectLst/>
              </a:rPr>
              <a:t>violation of the agreement</a:t>
            </a:r>
            <a:r>
              <a:rPr lang="en-US" sz="3600" i="1" dirty="0">
                <a:effectLst/>
              </a:rPr>
              <a:t>.</a:t>
            </a:r>
            <a:endParaRPr lang="en-US" sz="3600" dirty="0">
              <a:effectLst/>
            </a:endParaRPr>
          </a:p>
          <a:p>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082022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fontScale="85000" lnSpcReduction="10000"/>
          </a:bodyPr>
          <a:lstStyle/>
          <a:p>
            <a:r>
              <a:rPr lang="en-US" i="1" dirty="0">
                <a:effectLst/>
              </a:rPr>
              <a:t>Arbitration Decisions</a:t>
            </a:r>
          </a:p>
          <a:p>
            <a:r>
              <a:rPr lang="en-US" dirty="0">
                <a:effectLst/>
              </a:rPr>
              <a:t>Claimant was paid 100 miles Hermitage to Alberta and an additional 100 miles Alberta to Hermitage.</a:t>
            </a:r>
          </a:p>
          <a:p>
            <a:pPr marL="36900" indent="0">
              <a:buNone/>
            </a:pPr>
            <a:r>
              <a:rPr lang="en-US" dirty="0">
                <a:effectLst/>
              </a:rPr>
              <a:t> </a:t>
            </a:r>
          </a:p>
          <a:p>
            <a:r>
              <a:rPr lang="en-US" dirty="0">
                <a:effectLst/>
              </a:rPr>
              <a:t>Claimant is stating that he should have been paid 160 miles for the trip to Alberta because the job is assigned to operate to Raleigh.</a:t>
            </a:r>
          </a:p>
          <a:p>
            <a:pPr marL="36900" indent="0">
              <a:buNone/>
            </a:pPr>
            <a:r>
              <a:rPr lang="en-US" dirty="0">
                <a:effectLst/>
              </a:rPr>
              <a:t> </a:t>
            </a:r>
          </a:p>
          <a:p>
            <a:r>
              <a:rPr lang="en-US" dirty="0">
                <a:effectLst/>
              </a:rPr>
              <a:t>Carrier is arguing that he was already paid more than 160 (i.e. 200) and was actually only </a:t>
            </a:r>
            <a:r>
              <a:rPr lang="en-US" b="1" u="sng" dirty="0">
                <a:effectLst/>
              </a:rPr>
              <a:t>entitled to only the miles for which called (160).</a:t>
            </a:r>
            <a:r>
              <a:rPr lang="en-US" dirty="0">
                <a:effectLst/>
              </a:rPr>
              <a:t> They state that he was actually overpaid and urge the Board to deny the claim.</a:t>
            </a:r>
          </a:p>
          <a:p>
            <a:pPr marL="36900" indent="0">
              <a:buNone/>
            </a:pPr>
            <a:r>
              <a:rPr lang="en-US" dirty="0">
                <a:effectLst/>
              </a:rPr>
              <a:t> </a:t>
            </a:r>
          </a:p>
          <a:p>
            <a:r>
              <a:rPr lang="en-US" dirty="0">
                <a:effectLst/>
              </a:rPr>
              <a:t>The Board agreed with the Carrier and the claim was denied.</a:t>
            </a:r>
          </a:p>
          <a:p>
            <a:endParaRPr lang="en-US" i="1" dirty="0">
              <a:effectLst/>
            </a:endParaRP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13175113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fontScale="92500" lnSpcReduction="10000"/>
          </a:bodyPr>
          <a:lstStyle/>
          <a:p>
            <a:r>
              <a:rPr lang="en-US" i="1" dirty="0">
                <a:effectLst/>
              </a:rPr>
              <a:t>Arbitration Decisions</a:t>
            </a:r>
          </a:p>
          <a:p>
            <a:r>
              <a:rPr lang="en-US" dirty="0">
                <a:effectLst/>
              </a:rPr>
              <a:t>PLB 6013 Award No. 4 (1998) (On Property)</a:t>
            </a:r>
          </a:p>
          <a:p>
            <a:pPr marL="36900" indent="0">
              <a:buNone/>
            </a:pPr>
            <a:r>
              <a:rPr lang="en-US" dirty="0">
                <a:effectLst/>
              </a:rPr>
              <a:t> </a:t>
            </a:r>
          </a:p>
          <a:p>
            <a:r>
              <a:rPr lang="en-US" dirty="0">
                <a:effectLst/>
              </a:rPr>
              <a:t>''May the Carrier use Fort Madison East Interdivisional Road service crews in yard service at </a:t>
            </a:r>
            <a:r>
              <a:rPr lang="en-US" dirty="0" err="1">
                <a:effectLst/>
              </a:rPr>
              <a:t>Corwith</a:t>
            </a:r>
            <a:r>
              <a:rPr lang="en-US" dirty="0">
                <a:effectLst/>
              </a:rPr>
              <a:t> Yard in Chicago?''</a:t>
            </a:r>
          </a:p>
          <a:p>
            <a:endParaRPr lang="en-US" dirty="0">
              <a:effectLst/>
            </a:endParaRPr>
          </a:p>
          <a:p>
            <a:r>
              <a:rPr lang="en-US" dirty="0">
                <a:effectLst/>
              </a:rPr>
              <a:t>RULE:</a:t>
            </a:r>
          </a:p>
          <a:p>
            <a:pPr marL="36900" indent="0">
              <a:buNone/>
            </a:pPr>
            <a:r>
              <a:rPr lang="en-US" dirty="0">
                <a:effectLst/>
              </a:rPr>
              <a:t> </a:t>
            </a:r>
          </a:p>
          <a:p>
            <a:r>
              <a:rPr lang="en-US" i="1" dirty="0">
                <a:effectLst/>
              </a:rPr>
              <a:t>Pool freight crews in interdivisional service will only protect ID runs between Fort Madison and Chicago and will not be used in turnaround service or any other service except as provided herein. </a:t>
            </a:r>
            <a:endParaRPr lang="en-US" dirty="0">
              <a:effectLst/>
            </a:endParaRPr>
          </a:p>
          <a:p>
            <a:endParaRPr lang="en-US" i="1" dirty="0">
              <a:effectLst/>
            </a:endParaRP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17688554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fontScale="85000" lnSpcReduction="20000"/>
          </a:bodyPr>
          <a:lstStyle/>
          <a:p>
            <a:r>
              <a:rPr lang="en-US" i="1" dirty="0">
                <a:effectLst/>
              </a:rPr>
              <a:t>Arbitration Decisions</a:t>
            </a:r>
          </a:p>
          <a:p>
            <a:r>
              <a:rPr lang="en-US" dirty="0">
                <a:effectLst/>
              </a:rPr>
              <a:t>PLB 6013 Award No. 4 (1998) (On Property)</a:t>
            </a:r>
          </a:p>
          <a:p>
            <a:pPr marL="36900" indent="0">
              <a:buNone/>
            </a:pPr>
            <a:r>
              <a:rPr lang="en-US" dirty="0">
                <a:effectLst/>
              </a:rPr>
              <a:t> </a:t>
            </a:r>
          </a:p>
          <a:p>
            <a:r>
              <a:rPr lang="en-US" dirty="0">
                <a:effectLst/>
              </a:rPr>
              <a:t>BOARD’S DECISION:</a:t>
            </a:r>
          </a:p>
          <a:p>
            <a:r>
              <a:rPr lang="en-US" dirty="0">
                <a:effectLst/>
              </a:rPr>
              <a:t> </a:t>
            </a:r>
          </a:p>
          <a:p>
            <a:r>
              <a:rPr lang="en-US" dirty="0">
                <a:effectLst/>
              </a:rPr>
              <a:t>The case at bar is the use of a pool freight crew in ID service for yard service in Chicago which was their away from home terminal. The Agreement language supra, states that the parties agree that these crews ''will not be used in ... any other service except provided herein.''</a:t>
            </a:r>
          </a:p>
          <a:p>
            <a:r>
              <a:rPr lang="en-US" dirty="0">
                <a:effectLst/>
              </a:rPr>
              <a:t> </a:t>
            </a:r>
          </a:p>
          <a:p>
            <a:r>
              <a:rPr lang="en-US" dirty="0">
                <a:effectLst/>
              </a:rPr>
              <a:t>Accordingly, the Carrier has violated the Agreement in using Fort Madison East Interdivisional Road Service Crews in yard service at </a:t>
            </a:r>
            <a:r>
              <a:rPr lang="en-US" dirty="0" err="1">
                <a:effectLst/>
              </a:rPr>
              <a:t>Corwith</a:t>
            </a:r>
            <a:r>
              <a:rPr lang="en-US" dirty="0">
                <a:effectLst/>
              </a:rPr>
              <a:t> yard. </a:t>
            </a:r>
            <a:endParaRPr lang="en-US" i="1" dirty="0">
              <a:effectLst/>
            </a:endParaRP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6785372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r>
              <a:rPr lang="en-US" i="1" dirty="0">
                <a:effectLst/>
              </a:rPr>
              <a:t>Arbitration Decisions</a:t>
            </a:r>
          </a:p>
          <a:p>
            <a:r>
              <a:rPr lang="en-US" dirty="0">
                <a:effectLst/>
              </a:rPr>
              <a:t>1-25175 (2001) </a:t>
            </a:r>
          </a:p>
          <a:p>
            <a:pPr lvl="1"/>
            <a:r>
              <a:rPr lang="en-US" dirty="0">
                <a:effectLst/>
              </a:rPr>
              <a:t>Claimant was called for a turnaround assignment at St. Louis, Missouri, off his regularly assigned St. Louis to Chicago ID Pool assignment. The St. Louis Engineers' Guaranteed Extra Board had rested and available engineers to staff this short turnaround assignment at 8:30 P .M. The Claimant was paid $271.98 for this service.</a:t>
            </a:r>
          </a:p>
          <a:p>
            <a:pPr lvl="1"/>
            <a:r>
              <a:rPr lang="en-US" dirty="0">
                <a:effectLst/>
              </a:rPr>
              <a:t>The rate of pay for the Chicago ID Pool is $338.58, a difference of $66.60.</a:t>
            </a:r>
          </a:p>
          <a:p>
            <a:pPr lvl="1"/>
            <a:r>
              <a:rPr lang="en-US" dirty="0">
                <a:effectLst/>
              </a:rPr>
              <a:t>Claimant filed a claim for the additional money as well as a day’s pay for the agreement violation.</a:t>
            </a:r>
            <a:endParaRPr lang="en-US" i="1" dirty="0">
              <a:effectLst/>
            </a:endParaRP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26709573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fontScale="85000" lnSpcReduction="20000"/>
          </a:bodyPr>
          <a:lstStyle/>
          <a:p>
            <a:r>
              <a:rPr lang="en-US" i="1" dirty="0">
                <a:effectLst/>
              </a:rPr>
              <a:t>Arbitration Decisions</a:t>
            </a:r>
          </a:p>
          <a:p>
            <a:r>
              <a:rPr lang="en-US" dirty="0">
                <a:effectLst/>
              </a:rPr>
              <a:t>1-25175 (2001) </a:t>
            </a:r>
          </a:p>
          <a:p>
            <a:r>
              <a:rPr lang="en-US" dirty="0">
                <a:effectLst/>
              </a:rPr>
              <a:t>Rule: </a:t>
            </a:r>
          </a:p>
          <a:p>
            <a:r>
              <a:rPr lang="en-US" i="1" dirty="0">
                <a:effectLst/>
              </a:rPr>
              <a:t>''Section 9. Crews assigned in this ID Service will not be used in either Turnaround service or Hours of Service Relief at Chicago (away-from-home terminal) and/or St. Louis/Salem (home terminal), except as provided below. Chicago Yard and/or yard GXB crews may be used in the road/yard zone (to M.P. 55). In addition, Villa Grove extra board (or pool if established) crews may be used for any road service between Villa Grove and Chicago.	</a:t>
            </a:r>
            <a:endParaRPr lang="en-US" dirty="0">
              <a:effectLst/>
            </a:endParaRPr>
          </a:p>
          <a:p>
            <a:pPr marL="36900" indent="0">
              <a:buNone/>
            </a:pPr>
            <a:r>
              <a:rPr lang="en-US" i="1" dirty="0">
                <a:effectLst/>
              </a:rPr>
              <a:t> </a:t>
            </a:r>
            <a:endParaRPr lang="en-US" dirty="0">
              <a:effectLst/>
            </a:endParaRPr>
          </a:p>
          <a:p>
            <a:r>
              <a:rPr lang="en-US" i="1" dirty="0">
                <a:effectLst/>
              </a:rPr>
              <a:t>Question 1: Should the above sources be exhausted, may ID crews be used in this service? </a:t>
            </a:r>
            <a:endParaRPr lang="en-US" dirty="0">
              <a:effectLst/>
            </a:endParaRPr>
          </a:p>
          <a:p>
            <a:r>
              <a:rPr lang="en-US" i="1" dirty="0">
                <a:effectLst/>
              </a:rPr>
              <a:t>Answer 1: Yes; however, they will be deadheaded to the home terminal upon completion of the service.''</a:t>
            </a:r>
            <a:endParaRPr lang="en-US" dirty="0">
              <a:effectLst/>
            </a:endParaRP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40981785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fontScale="92500" lnSpcReduction="20000"/>
          </a:bodyPr>
          <a:lstStyle/>
          <a:p>
            <a:r>
              <a:rPr lang="en-US" i="1" dirty="0">
                <a:effectLst/>
              </a:rPr>
              <a:t>Arbitration Decisions</a:t>
            </a:r>
          </a:p>
          <a:p>
            <a:r>
              <a:rPr lang="en-US" dirty="0">
                <a:effectLst/>
              </a:rPr>
              <a:t>1-25175 (2001)</a:t>
            </a:r>
          </a:p>
          <a:p>
            <a:pPr marL="36900" indent="0">
              <a:buNone/>
            </a:pPr>
            <a:r>
              <a:rPr lang="en-US" dirty="0">
                <a:effectLst/>
              </a:rPr>
              <a:t> </a:t>
            </a:r>
          </a:p>
          <a:p>
            <a:r>
              <a:rPr lang="en-US" dirty="0">
                <a:effectLst/>
              </a:rPr>
              <a:t>The Board decided the case as follows:</a:t>
            </a:r>
          </a:p>
          <a:p>
            <a:pPr marL="36900" indent="0">
              <a:buNone/>
            </a:pPr>
            <a:r>
              <a:rPr lang="en-US" dirty="0">
                <a:effectLst/>
              </a:rPr>
              <a:t> </a:t>
            </a:r>
          </a:p>
          <a:p>
            <a:r>
              <a:rPr lang="en-US" dirty="0">
                <a:effectLst/>
              </a:rPr>
              <a:t>''In order to enforce the plain language of the arbitrated Agreement we find that a basic day penalty is appropriate when an ID engineer was improperly used in non-ID service in direct violation of the arbitrated Agreement.''</a:t>
            </a:r>
          </a:p>
          <a:p>
            <a:endParaRPr lang="en-US" dirty="0">
              <a:effectLst/>
            </a:endParaRPr>
          </a:p>
          <a:p>
            <a:r>
              <a:rPr lang="en-US" dirty="0">
                <a:effectLst/>
              </a:rPr>
              <a:t>“Thus…the Claimant is entitled to receive an additional $66.60, plus a basic day penalty payment…”</a:t>
            </a: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5026535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fontScale="85000" lnSpcReduction="20000"/>
          </a:bodyPr>
          <a:lstStyle/>
          <a:p>
            <a:r>
              <a:rPr lang="en-US" i="1" dirty="0">
                <a:effectLst/>
              </a:rPr>
              <a:t>Arbitration Decisions</a:t>
            </a:r>
          </a:p>
          <a:p>
            <a:r>
              <a:rPr lang="en-US" dirty="0">
                <a:effectLst/>
              </a:rPr>
              <a:t>PLB 6849 Award No 3 (2007) (On Property)</a:t>
            </a:r>
          </a:p>
          <a:p>
            <a:r>
              <a:rPr lang="en-US" dirty="0">
                <a:effectLst/>
              </a:rPr>
              <a:t> </a:t>
            </a:r>
          </a:p>
          <a:p>
            <a:r>
              <a:rPr lang="en-US" dirty="0">
                <a:effectLst/>
              </a:rPr>
              <a:t>Claim: 	The claim is that conductor be paid one basic day because an interdivisional crew was used in other than interdivisional service.  </a:t>
            </a:r>
          </a:p>
          <a:p>
            <a:r>
              <a:rPr lang="en-US" dirty="0">
                <a:effectLst/>
              </a:rPr>
              <a:t> </a:t>
            </a:r>
          </a:p>
          <a:p>
            <a:r>
              <a:rPr lang="en-US" dirty="0">
                <a:effectLst/>
              </a:rPr>
              <a:t>The Claimant's initial terminal was Gainesville, Texas. He was to tie up at Temple, Texas on an interdivisional run. According to the claim the Claimant ought not have been allowed to leave his train at the intermediate point of Ft. Worth (Alliance) within the defined interdivisional service territory. According to the Carrier it had excess conductors at Gainesville on the day in question so it only used the Claimant to handle train Z WSPALT2 02B from Gainesville to Alliance and then deadheaded the Claimant in combined service to Temple. </a:t>
            </a: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8207992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fontScale="85000" lnSpcReduction="20000"/>
          </a:bodyPr>
          <a:lstStyle/>
          <a:p>
            <a:r>
              <a:rPr lang="en-US" i="1" dirty="0">
                <a:effectLst/>
              </a:rPr>
              <a:t>Arbitration Decisions</a:t>
            </a:r>
          </a:p>
          <a:p>
            <a:r>
              <a:rPr lang="en-US" dirty="0">
                <a:effectLst/>
              </a:rPr>
              <a:t>PLB 6849 Award No 3 (2007) (On Property)</a:t>
            </a:r>
          </a:p>
          <a:p>
            <a:r>
              <a:rPr lang="en-US" dirty="0">
                <a:effectLst/>
              </a:rPr>
              <a:t>BOARD’S DECISION </a:t>
            </a:r>
          </a:p>
          <a:p>
            <a:r>
              <a:rPr lang="en-US" dirty="0">
                <a:effectLst/>
              </a:rPr>
              <a:t>As a factual matter the function of the Board here is the same as it is in any contract interpretation case irrespective of real or imagined extraneous factors. And that is to interpret the contract language before it "as written". </a:t>
            </a:r>
          </a:p>
          <a:p>
            <a:r>
              <a:rPr lang="en-US" dirty="0">
                <a:effectLst/>
              </a:rPr>
              <a:t>Claimant was not used in turnaround service on September 2, 2000, nor was he asked to do other than protect the ID run to which he was assigned. He did not protect it the full length from Gainesville to Temple…The Claimant did protect his ID run. He protected it as much as management asked him to. Then he was taken off the train and transported by service car to Temple which was the end of the run. </a:t>
            </a:r>
          </a:p>
          <a:p>
            <a:r>
              <a:rPr lang="en-US" dirty="0">
                <a:effectLst/>
              </a:rPr>
              <a:t>The claim is denied</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11456312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r>
              <a:rPr lang="en-US" i="1" dirty="0">
                <a:effectLst/>
              </a:rPr>
              <a:t>Arbitration Decisions</a:t>
            </a:r>
          </a:p>
          <a:p>
            <a:r>
              <a:rPr lang="en-US" dirty="0">
                <a:effectLst/>
              </a:rPr>
              <a:t>SBA (BLET-BNSF) Award No. 3 (2006)</a:t>
            </a:r>
          </a:p>
          <a:p>
            <a:r>
              <a:rPr lang="en-US" dirty="0">
                <a:effectLst/>
              </a:rPr>
              <a:t> </a:t>
            </a:r>
          </a:p>
          <a:p>
            <a:r>
              <a:rPr lang="en-US" dirty="0">
                <a:effectLst/>
              </a:rPr>
              <a:t>Issue: </a:t>
            </a:r>
          </a:p>
          <a:p>
            <a:r>
              <a:rPr lang="en-US" dirty="0">
                <a:effectLst/>
              </a:rPr>
              <a:t>What is the appropriate payment to engineers assigned to interdivisional service who are used in other than interdivisional service due to the extra board being exhausted?</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3516380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fontScale="92500" lnSpcReduction="10000"/>
          </a:bodyPr>
          <a:lstStyle/>
          <a:p>
            <a:r>
              <a:rPr lang="en-US" i="1" dirty="0">
                <a:effectLst/>
              </a:rPr>
              <a:t>Arbitration Decisions</a:t>
            </a:r>
          </a:p>
          <a:p>
            <a:r>
              <a:rPr lang="en-US" dirty="0">
                <a:effectLst/>
              </a:rPr>
              <a:t>SBA (BLET-BNSF) Award No. 3 (2006) </a:t>
            </a:r>
          </a:p>
          <a:p>
            <a:r>
              <a:rPr lang="en-US" dirty="0">
                <a:effectLst/>
              </a:rPr>
              <a:t>Decision: </a:t>
            </a:r>
          </a:p>
          <a:p>
            <a:pPr lvl="1"/>
            <a:r>
              <a:rPr lang="en-US" sz="2200" dirty="0">
                <a:effectLst/>
              </a:rPr>
              <a:t>Engineers in interdivisional service who are used in other than interdivisional service at their home terminal are entitled to be made whole for the missed round trip.</a:t>
            </a:r>
          </a:p>
          <a:p>
            <a:pPr lvl="1"/>
            <a:r>
              <a:rPr lang="en-US" sz="2200" dirty="0">
                <a:effectLst/>
              </a:rPr>
              <a:t>Engineers in interdivisional service who are used in other than interdivisional service at the away-from-home-terminal are entitled to be paid, in addition to the service earnings realized while performing the “other service”, compensation for a one-way trip to the home terminal.</a:t>
            </a:r>
            <a:r>
              <a:rPr lang="en-US" dirty="0">
                <a:effectLst/>
              </a:rPr>
              <a:t>	</a:t>
            </a:r>
          </a:p>
          <a:p>
            <a:pPr marL="36900" indent="0">
              <a:buNone/>
            </a:pPr>
            <a:r>
              <a:rPr lang="en-US" dirty="0">
                <a:effectLst/>
              </a:rPr>
              <a:t> </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2334401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i="1" dirty="0">
                <a:effectLst/>
              </a:rPr>
              <a:t>Why do we Submit claims?</a:t>
            </a:r>
            <a:endParaRPr lang="en-US" sz="3600" dirty="0">
              <a:effectLst/>
            </a:endParaRPr>
          </a:p>
        </p:txBody>
      </p:sp>
      <p:sp>
        <p:nvSpPr>
          <p:cNvPr id="3" name="Content Placeholder 2"/>
          <p:cNvSpPr>
            <a:spLocks noGrp="1"/>
          </p:cNvSpPr>
          <p:nvPr>
            <p:ph idx="1"/>
          </p:nvPr>
        </p:nvSpPr>
        <p:spPr>
          <a:xfrm>
            <a:off x="914400" y="2162981"/>
            <a:ext cx="7315200" cy="4220402"/>
          </a:xfrm>
        </p:spPr>
        <p:txBody>
          <a:bodyPr>
            <a:normAutofit fontScale="55000" lnSpcReduction="20000"/>
          </a:bodyPr>
          <a:lstStyle/>
          <a:p>
            <a:pPr marL="36900" indent="0">
              <a:buNone/>
            </a:pPr>
            <a:r>
              <a:rPr lang="en-US" sz="3600" i="1" dirty="0">
                <a:effectLst/>
              </a:rPr>
              <a:t>Railway Labor Act</a:t>
            </a:r>
          </a:p>
          <a:p>
            <a:pPr marL="36900" indent="0">
              <a:buNone/>
            </a:pPr>
            <a:endParaRPr lang="en-US" sz="3600" i="1" dirty="0">
              <a:effectLst/>
            </a:endParaRPr>
          </a:p>
          <a:p>
            <a:r>
              <a:rPr lang="en-US" sz="3600" i="1" dirty="0">
                <a:effectLst/>
              </a:rPr>
              <a:t>Enacted to – “</a:t>
            </a:r>
            <a:r>
              <a:rPr lang="en-US" sz="3600" dirty="0"/>
              <a:t>provide for the prompt and orderly settlement of all disputes growing out of grievances or out of the interpretation or application of agreements covering rates of pay, rules, or working conditions.”</a:t>
            </a:r>
          </a:p>
          <a:p>
            <a:endParaRPr lang="en-US" sz="3600" dirty="0">
              <a:effectLst/>
            </a:endParaRPr>
          </a:p>
          <a:p>
            <a:r>
              <a:rPr lang="en-US" sz="3600" dirty="0"/>
              <a:t>“All disputes between a carrier or carriers and its or their employees shall be considered, and, if possible, decided, with all expedition, in conference between representatives designated and authorized so to confer”</a:t>
            </a:r>
            <a:endParaRPr lang="en-US" sz="3600" dirty="0">
              <a:effectLst/>
            </a:endParaRPr>
          </a:p>
          <a:p>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7353810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pPr marL="36900" indent="0">
              <a:buNone/>
            </a:pPr>
            <a:endParaRPr lang="en-US" dirty="0">
              <a:effectLst/>
            </a:endParaRPr>
          </a:p>
          <a:p>
            <a:pPr marL="36900" indent="0">
              <a:buNone/>
            </a:pPr>
            <a:endParaRPr lang="en-US" dirty="0">
              <a:effectLst/>
            </a:endParaRPr>
          </a:p>
          <a:p>
            <a:pPr marL="36900" indent="0">
              <a:buNone/>
            </a:pPr>
            <a:endParaRPr lang="en-US" dirty="0">
              <a:effectLst/>
            </a:endParaRPr>
          </a:p>
          <a:p>
            <a:pPr marL="36900" indent="0">
              <a:buNone/>
            </a:pPr>
            <a:endParaRPr lang="en-US" dirty="0">
              <a:effectLst/>
            </a:endParaRPr>
          </a:p>
          <a:p>
            <a:pPr marL="36900" indent="0" algn="ctr">
              <a:buNone/>
            </a:pPr>
            <a:r>
              <a:rPr lang="en-US" sz="3200" dirty="0">
                <a:effectLst/>
              </a:rPr>
              <a:t>Formal Claim Conference</a:t>
            </a:r>
            <a:r>
              <a:rPr lang="en-US" dirty="0">
                <a:effectLst/>
              </a:rPr>
              <a:t>	</a:t>
            </a:r>
          </a:p>
          <a:p>
            <a:pPr marL="36900" indent="0">
              <a:buNone/>
            </a:pPr>
            <a:r>
              <a:rPr lang="en-US" dirty="0">
                <a:effectLst/>
              </a:rPr>
              <a:t> </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30501945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395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i="1" dirty="0">
                <a:effectLst/>
              </a:rPr>
              <a:t>How do we Submit claims?</a:t>
            </a:r>
            <a:endParaRPr lang="en-US" sz="3600" dirty="0">
              <a:effectLst/>
            </a:endParaRPr>
          </a:p>
        </p:txBody>
      </p:sp>
      <p:sp>
        <p:nvSpPr>
          <p:cNvPr id="3" name="Content Placeholder 2"/>
          <p:cNvSpPr>
            <a:spLocks noGrp="1"/>
          </p:cNvSpPr>
          <p:nvPr>
            <p:ph idx="1"/>
          </p:nvPr>
        </p:nvSpPr>
        <p:spPr>
          <a:xfrm>
            <a:off x="914400" y="2162981"/>
            <a:ext cx="7315200" cy="1702898"/>
          </a:xfrm>
        </p:spPr>
        <p:txBody>
          <a:bodyPr>
            <a:noAutofit/>
          </a:bodyPr>
          <a:lstStyle/>
          <a:p>
            <a:pPr marL="36900" indent="0">
              <a:buNone/>
            </a:pPr>
            <a:endParaRPr lang="en-US" sz="3600" i="1" dirty="0">
              <a:effectLst/>
            </a:endParaRPr>
          </a:p>
          <a:p>
            <a:pPr marL="36900" indent="0">
              <a:buNone/>
            </a:pPr>
            <a:r>
              <a:rPr lang="en-US" sz="2400" i="1" dirty="0">
                <a:effectLst/>
              </a:rPr>
              <a:t>BNSF – Local Claims Management System (LCMS)</a:t>
            </a:r>
          </a:p>
          <a:p>
            <a:pPr marL="36900" indent="0">
              <a:buNone/>
            </a:pPr>
            <a:endParaRPr lang="en-US" sz="2400" i="1" dirty="0">
              <a:effectLst/>
            </a:endParaRPr>
          </a:p>
          <a:p>
            <a:pPr marL="36900" indent="0">
              <a:buNone/>
            </a:pPr>
            <a:r>
              <a:rPr lang="en-US" sz="2400" i="1" dirty="0">
                <a:effectLst/>
              </a:rPr>
              <a:t>Short Lines – Submission of claim to authorized supervisor</a:t>
            </a:r>
            <a:endParaRPr lang="en-US" sz="2400" dirty="0">
              <a:effectLst/>
            </a:endParaRPr>
          </a:p>
          <a:p>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844868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fontScale="90000"/>
          </a:bodyPr>
          <a:lstStyle/>
          <a:p>
            <a:r>
              <a:rPr lang="en-US" sz="3600" b="1" i="1" dirty="0">
                <a:effectLst/>
              </a:rPr>
              <a:t>What are the essential elements of a Proper Claim?</a:t>
            </a:r>
            <a:endParaRPr lang="en-US" sz="3600" dirty="0">
              <a:effectLst/>
            </a:endParaRPr>
          </a:p>
        </p:txBody>
      </p:sp>
      <p:sp>
        <p:nvSpPr>
          <p:cNvPr id="3" name="Content Placeholder 2"/>
          <p:cNvSpPr>
            <a:spLocks noGrp="1"/>
          </p:cNvSpPr>
          <p:nvPr>
            <p:ph idx="1"/>
          </p:nvPr>
        </p:nvSpPr>
        <p:spPr>
          <a:xfrm>
            <a:off x="914400" y="2162980"/>
            <a:ext cx="7315200" cy="4480887"/>
          </a:xfrm>
        </p:spPr>
        <p:txBody>
          <a:bodyPr>
            <a:normAutofit/>
          </a:bodyPr>
          <a:lstStyle/>
          <a:p>
            <a:pPr marL="36900" indent="0">
              <a:buNone/>
            </a:pPr>
            <a:r>
              <a:rPr lang="en-US" sz="2400" b="1" i="1" dirty="0">
                <a:effectLst/>
              </a:rPr>
              <a:t>Facts:</a:t>
            </a:r>
            <a:r>
              <a:rPr lang="en-US" sz="2400" i="1" dirty="0">
                <a:effectLst/>
              </a:rPr>
              <a:t>		Who, What, When, Where?</a:t>
            </a:r>
          </a:p>
          <a:p>
            <a:pPr marL="36900" indent="0">
              <a:buNone/>
            </a:pPr>
            <a:endParaRPr lang="en-US" sz="2400" i="1" dirty="0">
              <a:effectLst/>
            </a:endParaRPr>
          </a:p>
          <a:p>
            <a:pPr marL="36900" indent="0">
              <a:buNone/>
            </a:pPr>
            <a:r>
              <a:rPr lang="en-US" sz="2400" b="1" i="1" dirty="0">
                <a:effectLst/>
              </a:rPr>
              <a:t>Theory:</a:t>
            </a:r>
            <a:r>
              <a:rPr lang="en-US" sz="2400" i="1" dirty="0">
                <a:effectLst/>
              </a:rPr>
              <a:t>	How did what happened violate the 		agreement? </a:t>
            </a:r>
          </a:p>
          <a:p>
            <a:pPr marL="36900" indent="0">
              <a:buNone/>
            </a:pPr>
            <a:r>
              <a:rPr lang="en-US" sz="2400" i="1" dirty="0">
                <a:effectLst/>
              </a:rPr>
              <a:t>		What agreement was violated?</a:t>
            </a:r>
          </a:p>
          <a:p>
            <a:pPr marL="36900" indent="0">
              <a:buNone/>
            </a:pPr>
            <a:endParaRPr lang="en-US" sz="2400" i="1" dirty="0">
              <a:effectLst/>
            </a:endParaRPr>
          </a:p>
          <a:p>
            <a:pPr marL="36900" indent="0">
              <a:buNone/>
            </a:pPr>
            <a:r>
              <a:rPr lang="en-US" sz="2400" b="1" i="1" dirty="0">
                <a:effectLst/>
              </a:rPr>
              <a:t>Remedy:</a:t>
            </a:r>
            <a:r>
              <a:rPr lang="en-US" sz="2400" i="1" dirty="0">
                <a:effectLst/>
              </a:rPr>
              <a:t>	What do you want done about it?</a:t>
            </a:r>
            <a:endParaRPr lang="en-US" sz="2400" dirty="0">
              <a:effectLst/>
            </a:endParaRPr>
          </a:p>
          <a:p>
            <a:pPr marL="0" indent="0">
              <a:buNone/>
            </a:pPr>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54336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fontScale="90000"/>
          </a:bodyPr>
          <a:lstStyle/>
          <a:p>
            <a:r>
              <a:rPr lang="en-US" sz="3600" b="1" i="1" dirty="0">
                <a:effectLst/>
              </a:rPr>
              <a:t>What are the essential elements of a Proper Claim?</a:t>
            </a:r>
            <a:endParaRPr lang="en-US" sz="3600" dirty="0">
              <a:effectLst/>
            </a:endParaRPr>
          </a:p>
        </p:txBody>
      </p:sp>
      <p:sp>
        <p:nvSpPr>
          <p:cNvPr id="3" name="Content Placeholder 2"/>
          <p:cNvSpPr>
            <a:spLocks noGrp="1"/>
          </p:cNvSpPr>
          <p:nvPr>
            <p:ph idx="1"/>
          </p:nvPr>
        </p:nvSpPr>
        <p:spPr>
          <a:xfrm>
            <a:off x="914400" y="1724297"/>
            <a:ext cx="7315200" cy="4754880"/>
          </a:xfrm>
        </p:spPr>
        <p:txBody>
          <a:bodyPr>
            <a:normAutofit fontScale="92500" lnSpcReduction="20000"/>
          </a:bodyPr>
          <a:lstStyle/>
          <a:p>
            <a:pPr marL="0" indent="0">
              <a:buNone/>
            </a:pPr>
            <a:r>
              <a:rPr lang="en-US" sz="2800" dirty="0"/>
              <a:t>Yard Meal Agreement:</a:t>
            </a:r>
          </a:p>
          <a:p>
            <a:pPr marL="0" indent="0">
              <a:buNone/>
            </a:pPr>
            <a:endParaRPr lang="en-US" sz="2800" dirty="0"/>
          </a:p>
          <a:p>
            <a:pPr marL="0" indent="0">
              <a:buNone/>
            </a:pPr>
            <a:r>
              <a:rPr lang="en-US" sz="2800" dirty="0"/>
              <a:t>…yard engineers are entitled to a 20 minute meal period between 4 ½ and 6 hours. If this first meal period is not allowed, the yard engineer is entitled to payment of 6 miles. The yard engineer then should be afforded a meal period to be started no later than the beginning of the 7th hour. If this meal period is likewise not afforded the yard engineer is entitled to payment of an additional 6 miles. </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4181204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fontScale="90000"/>
          </a:bodyPr>
          <a:lstStyle/>
          <a:p>
            <a:r>
              <a:rPr lang="en-US" sz="3600" b="1" i="1" dirty="0">
                <a:effectLst/>
              </a:rPr>
              <a:t>What are the essential elements of a Proper Claim?</a:t>
            </a:r>
            <a:endParaRPr lang="en-US" sz="3600" dirty="0">
              <a:effectLst/>
            </a:endParaRPr>
          </a:p>
        </p:txBody>
      </p:sp>
      <p:sp>
        <p:nvSpPr>
          <p:cNvPr id="3" name="Content Placeholder 2"/>
          <p:cNvSpPr>
            <a:spLocks noGrp="1"/>
          </p:cNvSpPr>
          <p:nvPr>
            <p:ph idx="1"/>
          </p:nvPr>
        </p:nvSpPr>
        <p:spPr>
          <a:xfrm>
            <a:off x="914400" y="1724297"/>
            <a:ext cx="7315200" cy="4754880"/>
          </a:xfrm>
        </p:spPr>
        <p:txBody>
          <a:bodyPr>
            <a:normAutofit fontScale="92500" lnSpcReduction="20000"/>
          </a:bodyPr>
          <a:lstStyle/>
          <a:p>
            <a:pPr marL="0" indent="0">
              <a:buNone/>
            </a:pPr>
            <a:r>
              <a:rPr lang="en-US" sz="2800" dirty="0"/>
              <a:t>Yard Meal Agreement:</a:t>
            </a:r>
          </a:p>
          <a:p>
            <a:pPr marL="0" indent="0">
              <a:buNone/>
            </a:pPr>
            <a:endParaRPr lang="en-US" sz="2800" dirty="0"/>
          </a:p>
          <a:p>
            <a:pPr marL="0" indent="0">
              <a:buNone/>
            </a:pPr>
            <a:r>
              <a:rPr lang="en-US" sz="2800" dirty="0"/>
              <a:t>At this point, the yard </a:t>
            </a:r>
            <a:r>
              <a:rPr lang="en-US" sz="2800" b="1" u="sng" dirty="0"/>
              <a:t>engineer must specifically request a meal period</a:t>
            </a:r>
            <a:r>
              <a:rPr lang="en-US" sz="2800" dirty="0"/>
              <a:t>. If the meal period is denied, the yard engineer </a:t>
            </a:r>
            <a:r>
              <a:rPr lang="en-US" sz="2800" b="1" u="sng" dirty="0"/>
              <a:t>must identify when the meal period was requested and the name of the individual who denied the request.</a:t>
            </a:r>
            <a:r>
              <a:rPr lang="en-US" sz="2800" dirty="0"/>
              <a:t> Then, if the yard engineer is not afforded a meal period to commence before the beginning of the 10th hour, an additional 50 miles shall be allowed</a:t>
            </a:r>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014374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fontScale="90000"/>
          </a:bodyPr>
          <a:lstStyle/>
          <a:p>
            <a:r>
              <a:rPr lang="en-US" sz="3600" b="1" i="1" dirty="0">
                <a:effectLst/>
              </a:rPr>
              <a:t>What are the essential elements of a Proper Claim?</a:t>
            </a:r>
            <a:endParaRPr lang="en-US" sz="3600" dirty="0">
              <a:effectLst/>
            </a:endParaRPr>
          </a:p>
        </p:txBody>
      </p:sp>
      <p:sp>
        <p:nvSpPr>
          <p:cNvPr id="3" name="Content Placeholder 2"/>
          <p:cNvSpPr>
            <a:spLocks noGrp="1"/>
          </p:cNvSpPr>
          <p:nvPr>
            <p:ph idx="1"/>
          </p:nvPr>
        </p:nvSpPr>
        <p:spPr>
          <a:xfrm>
            <a:off x="914400" y="1724297"/>
            <a:ext cx="7315200" cy="4754880"/>
          </a:xfrm>
        </p:spPr>
        <p:txBody>
          <a:bodyPr>
            <a:normAutofit fontScale="92500" lnSpcReduction="10000"/>
          </a:bodyPr>
          <a:lstStyle/>
          <a:p>
            <a:pPr marL="0" indent="0">
              <a:buNone/>
            </a:pPr>
            <a:r>
              <a:rPr lang="en-US" sz="2800" dirty="0"/>
              <a:t>Yard Meal Agreement:</a:t>
            </a:r>
          </a:p>
          <a:p>
            <a:pPr marL="0" indent="0">
              <a:buNone/>
            </a:pPr>
            <a:endParaRPr lang="en-US" sz="2800" dirty="0"/>
          </a:p>
          <a:p>
            <a:pPr marL="0" indent="0">
              <a:buNone/>
            </a:pPr>
            <a:r>
              <a:rPr lang="en-US" sz="2800" dirty="0"/>
              <a:t>In addition, in the event BNSF disputes the information provided-by the yard engineer, </a:t>
            </a:r>
            <a:r>
              <a:rPr lang="en-US" sz="2800" b="1" u="sng" dirty="0"/>
              <a:t>the declination must identify who either granted a request for a meal period or instructed the yardman to observe a meal period, when the request/instruction occurred, and the site of the eating location.</a:t>
            </a:r>
            <a:r>
              <a:rPr lang="en-US" sz="2800" dirty="0"/>
              <a:t> </a:t>
            </a:r>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432696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fontScale="90000"/>
          </a:bodyPr>
          <a:lstStyle/>
          <a:p>
            <a:r>
              <a:rPr lang="en-US" sz="3600" b="1" i="1" dirty="0">
                <a:effectLst/>
              </a:rPr>
              <a:t>What are the essential elements of a Proper Claim?</a:t>
            </a:r>
            <a:endParaRPr lang="en-US" sz="3600" dirty="0">
              <a:effectLst/>
            </a:endParaRPr>
          </a:p>
        </p:txBody>
      </p:sp>
      <p:sp>
        <p:nvSpPr>
          <p:cNvPr id="3" name="Content Placeholder 2"/>
          <p:cNvSpPr>
            <a:spLocks noGrp="1"/>
          </p:cNvSpPr>
          <p:nvPr>
            <p:ph idx="1"/>
          </p:nvPr>
        </p:nvSpPr>
        <p:spPr>
          <a:xfrm>
            <a:off x="914400" y="1724297"/>
            <a:ext cx="7315200" cy="4754880"/>
          </a:xfrm>
        </p:spPr>
        <p:txBody>
          <a:bodyPr>
            <a:normAutofit/>
          </a:bodyPr>
          <a:lstStyle/>
          <a:p>
            <a:pPr marL="0" indent="0">
              <a:buNone/>
            </a:pPr>
            <a:r>
              <a:rPr lang="en-US" sz="2800" dirty="0"/>
              <a:t>Yard Meal Agreement:</a:t>
            </a:r>
          </a:p>
          <a:p>
            <a:pPr marL="0" indent="0">
              <a:buNone/>
            </a:pPr>
            <a:r>
              <a:rPr lang="en-US" sz="2200" dirty="0"/>
              <a:t>It was further understood that yard engineers making claim under this provision </a:t>
            </a:r>
            <a:r>
              <a:rPr lang="en-US" sz="2200" b="1" u="sng" dirty="0"/>
              <a:t>must show that an appropriate eating location was available within the identified time parameters</a:t>
            </a:r>
            <a:r>
              <a:rPr lang="en-US" sz="2200" dirty="0"/>
              <a:t>. We agreed that a "proper eating location” would be a location that contemplates a lunchroom, restaurant or other location that allows the engineer to get off the locomotive, sit down and consume a meal, including, but not limited to, the on/ off duty location. </a:t>
            </a:r>
            <a:endParaRPr lang="en-US" sz="22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4080536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fontScale="90000"/>
          </a:bodyPr>
          <a:lstStyle/>
          <a:p>
            <a:r>
              <a:rPr lang="en-US" sz="3600" b="1" i="1" dirty="0">
                <a:effectLst/>
              </a:rPr>
              <a:t>What are the essential elements of a Proper Claim?</a:t>
            </a:r>
            <a:endParaRPr lang="en-US" sz="3600" dirty="0">
              <a:effectLst/>
            </a:endParaRPr>
          </a:p>
        </p:txBody>
      </p:sp>
      <p:sp>
        <p:nvSpPr>
          <p:cNvPr id="3" name="Content Placeholder 2"/>
          <p:cNvSpPr>
            <a:spLocks noGrp="1"/>
          </p:cNvSpPr>
          <p:nvPr>
            <p:ph idx="1"/>
          </p:nvPr>
        </p:nvSpPr>
        <p:spPr>
          <a:xfrm>
            <a:off x="914400" y="1724297"/>
            <a:ext cx="7315200" cy="4754880"/>
          </a:xfrm>
        </p:spPr>
        <p:txBody>
          <a:bodyPr>
            <a:normAutofit/>
          </a:bodyPr>
          <a:lstStyle/>
          <a:p>
            <a:pPr marL="0" indent="0">
              <a:buNone/>
            </a:pPr>
            <a:r>
              <a:rPr lang="en-US" sz="2800" dirty="0"/>
              <a:t>Yard Meal Agreement:</a:t>
            </a:r>
          </a:p>
          <a:p>
            <a:pPr marL="342900" indent="-342900">
              <a:buAutoNum type="arabicPeriod"/>
            </a:pPr>
            <a:r>
              <a:rPr lang="en-US" sz="1800" dirty="0"/>
              <a:t>Engineer must specifically request a meal period</a:t>
            </a:r>
          </a:p>
          <a:p>
            <a:pPr marL="342900" indent="-342900">
              <a:buAutoNum type="arabicPeriod"/>
            </a:pPr>
            <a:r>
              <a:rPr lang="en-US" sz="1800" dirty="0"/>
              <a:t>Must identify when the meal period was requested and the name of the individual who denied the request</a:t>
            </a:r>
          </a:p>
          <a:p>
            <a:pPr marL="342900" indent="-342900">
              <a:buAutoNum type="arabicPeriod"/>
            </a:pPr>
            <a:r>
              <a:rPr lang="en-US" sz="1800" dirty="0"/>
              <a:t>Must show that an appropriate eating location was available within the identified time parameters (i.e. 7</a:t>
            </a:r>
            <a:r>
              <a:rPr lang="en-US" sz="1800" baseline="30000" dirty="0"/>
              <a:t>th</a:t>
            </a:r>
            <a:r>
              <a:rPr lang="en-US" sz="1800" dirty="0"/>
              <a:t> – 10</a:t>
            </a:r>
            <a:r>
              <a:rPr lang="en-US" sz="1800" baseline="30000" dirty="0"/>
              <a:t>th</a:t>
            </a:r>
            <a:r>
              <a:rPr lang="en-US" sz="1800" dirty="0"/>
              <a:t> hour)</a:t>
            </a:r>
          </a:p>
          <a:p>
            <a:pPr marL="0" indent="0">
              <a:buNone/>
            </a:pPr>
            <a:r>
              <a:rPr lang="en-US" sz="1800" dirty="0"/>
              <a:t>Carrier decline must:</a:t>
            </a:r>
          </a:p>
          <a:p>
            <a:pPr marL="342900" indent="-342900">
              <a:buAutoNum type="arabicPeriod"/>
            </a:pPr>
            <a:r>
              <a:rPr lang="en-US" sz="1800" dirty="0"/>
              <a:t>Identify who either granted a request for a meal period or instructed the yardman to observe a meal period, when the request/instruction occurred, and the site of the eating location. </a:t>
            </a:r>
          </a:p>
          <a:p>
            <a:pPr marL="0" indent="0">
              <a:buNone/>
            </a:pPr>
            <a:endParaRPr lang="en-US" sz="1400" dirty="0"/>
          </a:p>
          <a:p>
            <a:pPr marL="514350" indent="-514350">
              <a:buAutoNum type="arabicPeriod"/>
            </a:pPr>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252280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fontScale="90000"/>
          </a:bodyPr>
          <a:lstStyle/>
          <a:p>
            <a:r>
              <a:rPr lang="en-US" sz="3600" b="1" i="1" dirty="0">
                <a:effectLst/>
              </a:rPr>
              <a:t>What are the essential elements of a Proper Claim?</a:t>
            </a:r>
            <a:endParaRPr lang="en-US" sz="3600" dirty="0">
              <a:effectLst/>
            </a:endParaRPr>
          </a:p>
        </p:txBody>
      </p:sp>
      <p:sp>
        <p:nvSpPr>
          <p:cNvPr id="3" name="Content Placeholder 2"/>
          <p:cNvSpPr>
            <a:spLocks noGrp="1"/>
          </p:cNvSpPr>
          <p:nvPr>
            <p:ph idx="1"/>
          </p:nvPr>
        </p:nvSpPr>
        <p:spPr>
          <a:xfrm>
            <a:off x="914400" y="1724297"/>
            <a:ext cx="7315200" cy="4754880"/>
          </a:xfrm>
        </p:spPr>
        <p:txBody>
          <a:bodyPr>
            <a:normAutofit fontScale="92500" lnSpcReduction="10000"/>
          </a:bodyPr>
          <a:lstStyle/>
          <a:p>
            <a:pPr marL="36900" indent="0">
              <a:buNone/>
            </a:pPr>
            <a:r>
              <a:rPr lang="en-US" sz="2800" u="sng" dirty="0">
                <a:effectLst/>
              </a:rPr>
              <a:t>Improper Claim</a:t>
            </a:r>
          </a:p>
          <a:p>
            <a:pPr marL="36900" indent="0">
              <a:buNone/>
            </a:pPr>
            <a:endParaRPr lang="en-US" sz="2800" dirty="0">
              <a:effectLst/>
            </a:endParaRPr>
          </a:p>
          <a:p>
            <a:pPr marL="36900" indent="0">
              <a:buNone/>
            </a:pPr>
            <a:r>
              <a:rPr lang="en-US" sz="2800" dirty="0">
                <a:effectLst/>
              </a:rPr>
              <a:t>CA=62 Miles: Claim 62 miles </a:t>
            </a:r>
          </a:p>
          <a:p>
            <a:endParaRPr lang="en-US" sz="2800" dirty="0">
              <a:effectLst/>
            </a:endParaRPr>
          </a:p>
          <a:p>
            <a:pPr lvl="1"/>
            <a:r>
              <a:rPr lang="en-US" sz="2600" dirty="0">
                <a:effectLst/>
              </a:rPr>
              <a:t>Fr Tm: 0000		To Tm: 0000</a:t>
            </a:r>
          </a:p>
          <a:p>
            <a:pPr lvl="1"/>
            <a:r>
              <a:rPr lang="en-US" sz="2600" dirty="0">
                <a:effectLst/>
              </a:rPr>
              <a:t>Time of Request: 0000</a:t>
            </a:r>
          </a:p>
          <a:p>
            <a:pPr lvl="1"/>
            <a:r>
              <a:rPr lang="en-US" sz="2600" dirty="0">
                <a:effectLst/>
              </a:rPr>
              <a:t>Who Denied Request: 0000</a:t>
            </a:r>
          </a:p>
          <a:p>
            <a:pPr lvl="1"/>
            <a:r>
              <a:rPr lang="en-US" sz="2600" dirty="0">
                <a:effectLst/>
              </a:rPr>
              <a:t>Authorized by: Trainmaster</a:t>
            </a:r>
          </a:p>
          <a:p>
            <a:pPr lvl="1"/>
            <a:r>
              <a:rPr lang="en-US" sz="2600" dirty="0">
                <a:effectLst/>
              </a:rPr>
              <a:t>Comments: No Lunch Taken</a:t>
            </a:r>
          </a:p>
          <a:p>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535311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7332"/>
            <a:ext cx="7315200" cy="2045320"/>
          </a:xfrm>
        </p:spPr>
        <p:txBody>
          <a:bodyPr>
            <a:noAutofit/>
          </a:bodyPr>
          <a:lstStyle/>
          <a:p>
            <a:pPr algn="ctr">
              <a:lnSpc>
                <a:spcPct val="90000"/>
              </a:lnSpc>
            </a:pPr>
            <a:r>
              <a:rPr lang="en-US" sz="3600" dirty="0">
                <a:latin typeface="Imprint MT Shadow" panose="04020605060303030202" pitchFamily="82" charset="0"/>
                <a:cs typeface="Lucida Calligraphy"/>
              </a:rPr>
              <a:t>Brotherhood of Locomotive Engineers</a:t>
            </a:r>
            <a:br>
              <a:rPr lang="en-US" sz="3600" dirty="0">
                <a:latin typeface="Imprint MT Shadow" panose="04020605060303030202" pitchFamily="82" charset="0"/>
                <a:cs typeface="Lucida Calligraphy"/>
              </a:rPr>
            </a:br>
            <a:r>
              <a:rPr lang="en-US" sz="3600" dirty="0">
                <a:latin typeface="Imprint MT Shadow" panose="04020605060303030202" pitchFamily="82" charset="0"/>
                <a:cs typeface="Lucida Calligraphy"/>
              </a:rPr>
              <a:t> &amp;</a:t>
            </a:r>
            <a:br>
              <a:rPr lang="en-US" sz="3600" dirty="0">
                <a:latin typeface="Imprint MT Shadow" panose="04020605060303030202" pitchFamily="82" charset="0"/>
                <a:cs typeface="Lucida Calligraphy"/>
              </a:rPr>
            </a:br>
            <a:r>
              <a:rPr lang="en-US" sz="3600" dirty="0">
                <a:latin typeface="Imprint MT Shadow" panose="04020605060303030202" pitchFamily="82" charset="0"/>
                <a:cs typeface="Lucida Calligraphy"/>
              </a:rPr>
              <a:t>Trainmen</a:t>
            </a:r>
          </a:p>
        </p:txBody>
      </p:sp>
      <p:pic>
        <p:nvPicPr>
          <p:cNvPr id="6" name="Picture 5"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64885" y="2282538"/>
            <a:ext cx="2198158" cy="2752094"/>
          </a:xfrm>
          <a:prstGeom prst="rect">
            <a:avLst/>
          </a:prstGeom>
        </p:spPr>
      </p:pic>
      <p:sp>
        <p:nvSpPr>
          <p:cNvPr id="7" name="TextBox 6"/>
          <p:cNvSpPr txBox="1"/>
          <p:nvPr/>
        </p:nvSpPr>
        <p:spPr>
          <a:xfrm>
            <a:off x="269726" y="5229937"/>
            <a:ext cx="8552569" cy="1384995"/>
          </a:xfrm>
          <a:prstGeom prst="rect">
            <a:avLst/>
          </a:prstGeom>
          <a:noFill/>
        </p:spPr>
        <p:txBody>
          <a:bodyPr wrap="square" rtlCol="0">
            <a:spAutoFit/>
          </a:bodyPr>
          <a:lstStyle/>
          <a:p>
            <a:pPr algn="ctr"/>
            <a:r>
              <a:rPr lang="en-US" sz="2800" dirty="0">
                <a:solidFill>
                  <a:schemeClr val="tx2"/>
                </a:solidFill>
                <a:latin typeface="Imprint MT Shadow" panose="04020605060303030202" pitchFamily="82" charset="0"/>
                <a:cs typeface="Lucida Calligraphy"/>
              </a:rPr>
              <a:t>TIME CLAIMS</a:t>
            </a:r>
          </a:p>
          <a:p>
            <a:pPr algn="ctr"/>
            <a:r>
              <a:rPr lang="en-US" sz="2800" dirty="0">
                <a:solidFill>
                  <a:schemeClr val="tx2"/>
                </a:solidFill>
                <a:latin typeface="Imprint MT Shadow" panose="04020605060303030202" pitchFamily="82" charset="0"/>
                <a:cs typeface="Lucida Calligraphy"/>
              </a:rPr>
              <a:t>“Perfecting the Claim”</a:t>
            </a:r>
          </a:p>
          <a:p>
            <a:pPr algn="ctr"/>
            <a:endParaRPr lang="en-US" sz="2800" dirty="0">
              <a:solidFill>
                <a:schemeClr val="tx2"/>
              </a:solidFill>
              <a:latin typeface="Lucida Calligraphy"/>
              <a:cs typeface="Lucida Calligraphy"/>
            </a:endParaRPr>
          </a:p>
        </p:txBody>
      </p:sp>
    </p:spTree>
    <p:extLst>
      <p:ext uri="{BB962C8B-B14F-4D97-AF65-F5344CB8AC3E}">
        <p14:creationId xmlns:p14="http://schemas.microsoft.com/office/powerpoint/2010/main" val="1248129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fontScale="90000"/>
          </a:bodyPr>
          <a:lstStyle/>
          <a:p>
            <a:r>
              <a:rPr lang="en-US" sz="3600" b="1" i="1" dirty="0">
                <a:effectLst/>
              </a:rPr>
              <a:t>What are the essential elements of a Proper Claim?</a:t>
            </a:r>
            <a:endParaRPr lang="en-US" sz="3600" dirty="0">
              <a:effectLst/>
            </a:endParaRPr>
          </a:p>
        </p:txBody>
      </p:sp>
      <p:sp>
        <p:nvSpPr>
          <p:cNvPr id="3" name="Content Placeholder 2"/>
          <p:cNvSpPr>
            <a:spLocks noGrp="1"/>
          </p:cNvSpPr>
          <p:nvPr>
            <p:ph idx="1"/>
          </p:nvPr>
        </p:nvSpPr>
        <p:spPr>
          <a:xfrm>
            <a:off x="914400" y="1724297"/>
            <a:ext cx="7315200" cy="4754880"/>
          </a:xfrm>
        </p:spPr>
        <p:txBody>
          <a:bodyPr>
            <a:normAutofit fontScale="77500" lnSpcReduction="20000"/>
          </a:bodyPr>
          <a:lstStyle/>
          <a:p>
            <a:pPr marL="36900" indent="0">
              <a:buNone/>
            </a:pPr>
            <a:r>
              <a:rPr lang="en-US" sz="2800" u="sng" dirty="0">
                <a:effectLst/>
              </a:rPr>
              <a:t>Proper Claim</a:t>
            </a:r>
          </a:p>
          <a:p>
            <a:pPr marL="36900" indent="0">
              <a:buNone/>
            </a:pPr>
            <a:endParaRPr lang="en-US" sz="2800" dirty="0">
              <a:effectLst/>
            </a:endParaRPr>
          </a:p>
          <a:p>
            <a:pPr marL="36900" indent="0">
              <a:buNone/>
            </a:pPr>
            <a:r>
              <a:rPr lang="en-US" sz="2800" dirty="0">
                <a:effectLst/>
              </a:rPr>
              <a:t>CA=62 Miles: Claim 62 miles </a:t>
            </a:r>
          </a:p>
          <a:p>
            <a:endParaRPr lang="en-US" sz="2800" dirty="0">
              <a:effectLst/>
            </a:endParaRPr>
          </a:p>
          <a:p>
            <a:pPr lvl="1"/>
            <a:r>
              <a:rPr lang="en-US" sz="2600" dirty="0">
                <a:effectLst/>
              </a:rPr>
              <a:t>Fr Tm: 0000		To Tm: 0000</a:t>
            </a:r>
          </a:p>
          <a:p>
            <a:pPr lvl="1"/>
            <a:r>
              <a:rPr lang="en-US" sz="2600" dirty="0">
                <a:effectLst/>
              </a:rPr>
              <a:t>Time of Request: 1230 1730</a:t>
            </a:r>
          </a:p>
          <a:p>
            <a:pPr lvl="1"/>
            <a:r>
              <a:rPr lang="en-US" sz="2600" dirty="0">
                <a:effectLst/>
              </a:rPr>
              <a:t>Who Denied Request: Trainmaster I.M. </a:t>
            </a:r>
            <a:r>
              <a:rPr lang="en-US" sz="2600" dirty="0" err="1">
                <a:effectLst/>
              </a:rPr>
              <a:t>Theboss</a:t>
            </a:r>
            <a:endParaRPr lang="en-US" sz="2600" dirty="0">
              <a:effectLst/>
            </a:endParaRPr>
          </a:p>
          <a:p>
            <a:pPr lvl="1"/>
            <a:r>
              <a:rPr lang="en-US" sz="2600" dirty="0">
                <a:effectLst/>
              </a:rPr>
              <a:t>Authorized by: Trainmaster I.M. </a:t>
            </a:r>
            <a:r>
              <a:rPr lang="en-US" sz="2600" dirty="0" err="1">
                <a:effectLst/>
              </a:rPr>
              <a:t>Theboss</a:t>
            </a:r>
            <a:endParaRPr lang="en-US" sz="2600" dirty="0">
              <a:effectLst/>
            </a:endParaRPr>
          </a:p>
          <a:p>
            <a:pPr lvl="1"/>
            <a:r>
              <a:rPr lang="en-US" sz="2600" dirty="0">
                <a:effectLst/>
              </a:rPr>
              <a:t>Comments: No Lunch Taken. Requested lunch at 1230 and was denied. Requested again at 1730 and denied. Tied up with 11 hours on duty with no meal period. Was working in yard entire day.</a:t>
            </a:r>
          </a:p>
          <a:p>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129255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i="1" dirty="0">
                <a:effectLst/>
              </a:rPr>
              <a:t>Who is the Proper Claimant?</a:t>
            </a:r>
            <a:endParaRPr lang="en-US" sz="3600" dirty="0">
              <a:effectLst/>
            </a:endParaRPr>
          </a:p>
        </p:txBody>
      </p:sp>
      <p:sp>
        <p:nvSpPr>
          <p:cNvPr id="3" name="Content Placeholder 2"/>
          <p:cNvSpPr>
            <a:spLocks noGrp="1"/>
          </p:cNvSpPr>
          <p:nvPr>
            <p:ph idx="1"/>
          </p:nvPr>
        </p:nvSpPr>
        <p:spPr>
          <a:xfrm>
            <a:off x="914400" y="2162981"/>
            <a:ext cx="7315200" cy="1702898"/>
          </a:xfrm>
        </p:spPr>
        <p:txBody>
          <a:bodyPr>
            <a:noAutofit/>
          </a:bodyPr>
          <a:lstStyle/>
          <a:p>
            <a:pPr marL="36900" indent="0">
              <a:buNone/>
            </a:pPr>
            <a:r>
              <a:rPr lang="en-US" sz="2400" dirty="0">
                <a:effectLst/>
              </a:rPr>
              <a:t>We need to identify who has been harmed by the agreement violation. This is known as identifying a </a:t>
            </a:r>
            <a:r>
              <a:rPr lang="en-US" sz="2400" b="1" i="1" dirty="0">
                <a:effectLst/>
              </a:rPr>
              <a:t>proper claimant</a:t>
            </a:r>
            <a:r>
              <a:rPr lang="en-US" sz="2400" i="1" dirty="0">
                <a:effectLst/>
              </a:rPr>
              <a:t>. </a:t>
            </a:r>
          </a:p>
          <a:p>
            <a:pPr marL="36900" indent="0">
              <a:buNone/>
            </a:pPr>
            <a:endParaRPr lang="en-US" sz="2400" i="1" dirty="0">
              <a:effectLst/>
            </a:endParaRPr>
          </a:p>
          <a:p>
            <a:pPr marL="36900" indent="0">
              <a:buNone/>
            </a:pPr>
            <a:r>
              <a:rPr lang="en-US" sz="2400" dirty="0">
                <a:effectLst/>
              </a:rPr>
              <a:t>In some cases, there may be more than one “</a:t>
            </a:r>
            <a:r>
              <a:rPr lang="en-US" sz="2400" i="1" dirty="0">
                <a:effectLst/>
              </a:rPr>
              <a:t>proper claimant</a:t>
            </a:r>
            <a:r>
              <a:rPr lang="en-US" sz="2400" dirty="0">
                <a:effectLst/>
              </a:rPr>
              <a:t>”. This is often referred to as a “</a:t>
            </a:r>
            <a:r>
              <a:rPr lang="en-US" sz="2400" i="1" dirty="0">
                <a:effectLst/>
              </a:rPr>
              <a:t>companion claim</a:t>
            </a:r>
            <a:r>
              <a:rPr lang="en-US" sz="2400" dirty="0">
                <a:effectLst/>
              </a:rPr>
              <a:t>”</a:t>
            </a:r>
          </a:p>
          <a:p>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880698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i="1" dirty="0">
                <a:effectLst/>
              </a:rPr>
              <a:t>Who is the Proper Claimant?</a:t>
            </a:r>
            <a:endParaRPr lang="en-US" sz="3600" dirty="0">
              <a:effectLst/>
            </a:endParaRPr>
          </a:p>
        </p:txBody>
      </p:sp>
      <p:sp>
        <p:nvSpPr>
          <p:cNvPr id="3" name="Content Placeholder 2"/>
          <p:cNvSpPr>
            <a:spLocks noGrp="1"/>
          </p:cNvSpPr>
          <p:nvPr>
            <p:ph idx="1"/>
          </p:nvPr>
        </p:nvSpPr>
        <p:spPr>
          <a:xfrm>
            <a:off x="914400" y="1875099"/>
            <a:ext cx="7315200" cy="4583574"/>
          </a:xfrm>
        </p:spPr>
        <p:txBody>
          <a:bodyPr>
            <a:normAutofit/>
          </a:bodyPr>
          <a:lstStyle/>
          <a:p>
            <a:pPr marL="36900" indent="0">
              <a:buNone/>
            </a:pPr>
            <a:r>
              <a:rPr lang="en-US" dirty="0">
                <a:effectLst/>
              </a:rPr>
              <a:t>Improper:</a:t>
            </a:r>
          </a:p>
          <a:p>
            <a:pPr marL="36900" indent="0">
              <a:buNone/>
            </a:pPr>
            <a:endParaRPr lang="en-US" dirty="0">
              <a:effectLst/>
            </a:endParaRPr>
          </a:p>
          <a:p>
            <a:pPr marL="36900" indent="0">
              <a:buNone/>
            </a:pPr>
            <a:r>
              <a:rPr lang="en-US" dirty="0">
                <a:effectLst/>
              </a:rPr>
              <a:t>A Trainmaster was seen moving a locomotive in a track in violation of Scope Rule. A Yard Engineer who was on duty and performing service filed a claim.</a:t>
            </a:r>
          </a:p>
          <a:p>
            <a:pPr marL="36900" indent="0">
              <a:buNone/>
            </a:pPr>
            <a:endParaRPr lang="en-US" dirty="0">
              <a:effectLst/>
            </a:endParaRPr>
          </a:p>
          <a:p>
            <a:pPr marL="36900" indent="0">
              <a:buNone/>
            </a:pPr>
            <a:r>
              <a:rPr lang="en-US" i="1" dirty="0">
                <a:effectLst/>
              </a:rPr>
              <a:t>“…the proposition that a Claimant on duty and under pay at the time service giving rise to the claim was performed </a:t>
            </a:r>
            <a:r>
              <a:rPr lang="en-US" i="1" u="sng" dirty="0">
                <a:effectLst/>
              </a:rPr>
              <a:t>is not a proper Claimant </a:t>
            </a:r>
            <a:r>
              <a:rPr lang="en-US" i="1" dirty="0">
                <a:effectLst/>
              </a:rPr>
              <a:t>which mandates that the claim be dismissed. (1-25035 </a:t>
            </a:r>
            <a:r>
              <a:rPr lang="en-US" i="1" dirty="0" err="1">
                <a:effectLst/>
              </a:rPr>
              <a:t>Fredenberger</a:t>
            </a:r>
            <a:r>
              <a:rPr lang="en-US" i="1" dirty="0">
                <a:effectLst/>
              </a:rPr>
              <a:t>)</a:t>
            </a:r>
          </a:p>
          <a:p>
            <a:pPr marL="36900" indent="0">
              <a:buNone/>
            </a:pPr>
            <a:endParaRPr lang="en-US" sz="2400" dirty="0">
              <a:effectLst/>
            </a:endParaRPr>
          </a:p>
          <a:p>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800405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fontScale="90000"/>
          </a:bodyPr>
          <a:lstStyle/>
          <a:p>
            <a:r>
              <a:rPr lang="en-US" sz="3600" b="1" dirty="0">
                <a:effectLst/>
              </a:rPr>
              <a:t>What is the Requested Remedy?</a:t>
            </a:r>
            <a:endParaRPr lang="en-US" sz="3600" dirty="0">
              <a:effectLst/>
            </a:endParaRPr>
          </a:p>
        </p:txBody>
      </p:sp>
      <p:sp>
        <p:nvSpPr>
          <p:cNvPr id="3" name="Content Placeholder 2"/>
          <p:cNvSpPr>
            <a:spLocks noGrp="1"/>
          </p:cNvSpPr>
          <p:nvPr>
            <p:ph idx="1"/>
          </p:nvPr>
        </p:nvSpPr>
        <p:spPr>
          <a:xfrm>
            <a:off x="914400" y="2162981"/>
            <a:ext cx="7315200" cy="3001202"/>
          </a:xfrm>
        </p:spPr>
        <p:txBody>
          <a:bodyPr>
            <a:noAutofit/>
          </a:bodyPr>
          <a:lstStyle/>
          <a:p>
            <a:pPr marL="36900" indent="0">
              <a:buNone/>
            </a:pPr>
            <a:r>
              <a:rPr lang="en-US" sz="2400" dirty="0">
                <a:effectLst/>
              </a:rPr>
              <a:t>Make Whole?		e.g. difference in pay</a:t>
            </a:r>
          </a:p>
          <a:p>
            <a:pPr marL="36900" indent="0">
              <a:buNone/>
            </a:pPr>
            <a:r>
              <a:rPr lang="en-US" sz="2400" dirty="0">
                <a:effectLst/>
              </a:rPr>
              <a:t>Stipulated Payment?	e.g. late lunch</a:t>
            </a:r>
          </a:p>
          <a:p>
            <a:pPr marL="36900" indent="0">
              <a:buNone/>
            </a:pPr>
            <a:r>
              <a:rPr lang="en-US" sz="2400" dirty="0">
                <a:effectLst/>
              </a:rPr>
              <a:t>Penalty Day			Rule is silent to penalty</a:t>
            </a:r>
          </a:p>
          <a:p>
            <a:pPr marL="36900" indent="0">
              <a:buNone/>
            </a:pPr>
            <a:r>
              <a:rPr lang="en-US" sz="2400" dirty="0">
                <a:effectLst/>
              </a:rPr>
              <a:t>	</a:t>
            </a:r>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4239632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err="1">
                <a:effectLst/>
              </a:rPr>
              <a:t>MaKe</a:t>
            </a:r>
            <a:r>
              <a:rPr lang="en-US" sz="3600" b="1" dirty="0">
                <a:effectLst/>
              </a:rPr>
              <a:t> Whole</a:t>
            </a:r>
            <a:endParaRPr lang="en-US" sz="3600" dirty="0">
              <a:effectLst/>
            </a:endParaRPr>
          </a:p>
        </p:txBody>
      </p:sp>
      <p:sp>
        <p:nvSpPr>
          <p:cNvPr id="3" name="Content Placeholder 2"/>
          <p:cNvSpPr>
            <a:spLocks noGrp="1"/>
          </p:cNvSpPr>
          <p:nvPr>
            <p:ph idx="1"/>
          </p:nvPr>
        </p:nvSpPr>
        <p:spPr>
          <a:xfrm>
            <a:off x="914400" y="2162980"/>
            <a:ext cx="7315200" cy="4041049"/>
          </a:xfrm>
        </p:spPr>
        <p:txBody>
          <a:bodyPr>
            <a:normAutofit/>
          </a:bodyPr>
          <a:lstStyle/>
          <a:p>
            <a:pPr marL="36900" indent="0">
              <a:buNone/>
            </a:pPr>
            <a:r>
              <a:rPr lang="en-US" sz="2400" dirty="0">
                <a:effectLst/>
              </a:rPr>
              <a:t>This most commonly means that he will be placed in the same position he would have been in had the violation not taken place, and usually occurs in connection with cases involving, an employee being temporarily used on a job which pays less than his regular assignment.</a:t>
            </a:r>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880638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a:effectLst/>
              </a:rPr>
              <a:t>Made Whole</a:t>
            </a:r>
            <a:endParaRPr lang="en-US" sz="3600" dirty="0">
              <a:effectLst/>
            </a:endParaRPr>
          </a:p>
        </p:txBody>
      </p:sp>
      <p:sp>
        <p:nvSpPr>
          <p:cNvPr id="3" name="Content Placeholder 2"/>
          <p:cNvSpPr>
            <a:spLocks noGrp="1"/>
          </p:cNvSpPr>
          <p:nvPr>
            <p:ph idx="1"/>
          </p:nvPr>
        </p:nvSpPr>
        <p:spPr>
          <a:xfrm>
            <a:off x="914400" y="1828800"/>
            <a:ext cx="7315200" cy="4650377"/>
          </a:xfrm>
        </p:spPr>
        <p:txBody>
          <a:bodyPr>
            <a:normAutofit fontScale="92500" lnSpcReduction="20000"/>
          </a:bodyPr>
          <a:lstStyle/>
          <a:p>
            <a:pPr marL="36900" indent="0">
              <a:buNone/>
            </a:pPr>
            <a:r>
              <a:rPr lang="en-US" sz="2400" dirty="0">
                <a:effectLst/>
              </a:rPr>
              <a:t>Claimant requested a penalty day for each day he was not assigned a “Peer Trainer” position to which his seniority allowed.</a:t>
            </a:r>
          </a:p>
          <a:p>
            <a:pPr marL="36900" indent="0">
              <a:buNone/>
            </a:pPr>
            <a:endParaRPr lang="en-US" sz="2400" dirty="0">
              <a:effectLst/>
            </a:endParaRPr>
          </a:p>
          <a:p>
            <a:pPr marL="36900" indent="0">
              <a:buNone/>
            </a:pPr>
            <a:r>
              <a:rPr lang="en-US" sz="2400" dirty="0">
                <a:effectLst/>
              </a:rPr>
              <a:t>“</a:t>
            </a:r>
            <a:r>
              <a:rPr lang="en-US" sz="2400" i="1" dirty="0">
                <a:effectLst/>
              </a:rPr>
              <a:t>Under the narrow facts of this particular record we believe that the proper remedy is to make the Claimant whole for the entire period of time during which he was removed from the program and a junior engineer was allowed to continue as a full time Peer Trainer in the program. Basic day penalty payments are inappropriate in the record before us ...”</a:t>
            </a:r>
            <a:endParaRPr lang="en-US" sz="2800" dirty="0">
              <a:effectLst/>
            </a:endParaRPr>
          </a:p>
          <a:p>
            <a:pPr marL="36900" indent="0">
              <a:buNone/>
            </a:pPr>
            <a:r>
              <a:rPr lang="en-US" i="1" dirty="0">
                <a:effectLst/>
              </a:rPr>
              <a:t>(1-25189, </a:t>
            </a:r>
            <a:r>
              <a:rPr lang="en-US" i="1" dirty="0" err="1">
                <a:effectLst/>
              </a:rPr>
              <a:t>Twomey</a:t>
            </a:r>
            <a:r>
              <a:rPr lang="en-US" i="1" dirty="0">
                <a:effectLst/>
              </a:rPr>
              <a:t>)</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566806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a:effectLst/>
              </a:rPr>
              <a:t>Stipulated Penalty</a:t>
            </a:r>
            <a:endParaRPr lang="en-US" sz="3600" dirty="0">
              <a:effectLst/>
            </a:endParaRPr>
          </a:p>
        </p:txBody>
      </p:sp>
      <p:sp>
        <p:nvSpPr>
          <p:cNvPr id="3" name="Content Placeholder 2"/>
          <p:cNvSpPr>
            <a:spLocks noGrp="1"/>
          </p:cNvSpPr>
          <p:nvPr>
            <p:ph idx="1"/>
          </p:nvPr>
        </p:nvSpPr>
        <p:spPr>
          <a:xfrm>
            <a:off x="914400" y="2162981"/>
            <a:ext cx="7315200" cy="4249394"/>
          </a:xfrm>
        </p:spPr>
        <p:txBody>
          <a:bodyPr>
            <a:normAutofit/>
          </a:bodyPr>
          <a:lstStyle/>
          <a:p>
            <a:pPr marL="36900" indent="0">
              <a:buNone/>
            </a:pPr>
            <a:r>
              <a:rPr lang="en-US" sz="2400" dirty="0">
                <a:effectLst/>
              </a:rPr>
              <a:t>where the Agreement anticipates violations of a certain rule and provides that in those instances the parties have agreed in advance on the appropriate remedy. </a:t>
            </a:r>
          </a:p>
          <a:p>
            <a:pPr marL="36900" indent="0">
              <a:buNone/>
            </a:pPr>
            <a:endParaRPr lang="en-US" sz="2400" i="1" dirty="0">
              <a:effectLst/>
            </a:endParaRPr>
          </a:p>
          <a:p>
            <a:r>
              <a:rPr lang="en-US" sz="2400" i="1" dirty="0">
                <a:effectLst/>
              </a:rPr>
              <a:t>Late Meal Payment</a:t>
            </a:r>
          </a:p>
          <a:p>
            <a:r>
              <a:rPr lang="en-US" sz="2400" i="1" dirty="0">
                <a:effectLst/>
              </a:rPr>
              <a:t>Runaround</a:t>
            </a:r>
          </a:p>
          <a:p>
            <a:r>
              <a:rPr lang="en-US" sz="2400" i="1" dirty="0">
                <a:effectLst/>
              </a:rPr>
              <a:t>Trading Trains</a:t>
            </a:r>
            <a:endParaRPr lang="en-US"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4155737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a:effectLst/>
              </a:rPr>
              <a:t>Penalty Day</a:t>
            </a:r>
            <a:endParaRPr lang="en-US" sz="3600" dirty="0">
              <a:effectLst/>
            </a:endParaRPr>
          </a:p>
        </p:txBody>
      </p:sp>
      <p:sp>
        <p:nvSpPr>
          <p:cNvPr id="3" name="Content Placeholder 2"/>
          <p:cNvSpPr>
            <a:spLocks noGrp="1"/>
          </p:cNvSpPr>
          <p:nvPr>
            <p:ph idx="1"/>
          </p:nvPr>
        </p:nvSpPr>
        <p:spPr>
          <a:xfrm>
            <a:off x="914400" y="1724298"/>
            <a:ext cx="7315200" cy="4833256"/>
          </a:xfrm>
        </p:spPr>
        <p:txBody>
          <a:bodyPr>
            <a:normAutofit lnSpcReduction="10000"/>
          </a:bodyPr>
          <a:lstStyle/>
          <a:p>
            <a:pPr marL="36900" indent="0">
              <a:buNone/>
            </a:pPr>
            <a:r>
              <a:rPr lang="en-US" sz="2400" dirty="0">
                <a:effectLst/>
              </a:rPr>
              <a:t>The traditional penalty sought when the Agreement is silent with respect to a penalty for a violation of the rule at issue. </a:t>
            </a:r>
            <a:endParaRPr lang="en-US" sz="2400" i="1" dirty="0">
              <a:effectLst/>
            </a:endParaRPr>
          </a:p>
          <a:p>
            <a:pPr marL="36900" indent="0">
              <a:buNone/>
            </a:pPr>
            <a:endParaRPr lang="en-US" sz="2400" i="1" dirty="0">
              <a:effectLst/>
            </a:endParaRPr>
          </a:p>
          <a:p>
            <a:pPr marL="36900" indent="0">
              <a:buNone/>
            </a:pPr>
            <a:r>
              <a:rPr lang="en-US" sz="2400" dirty="0">
                <a:effectLst/>
              </a:rPr>
              <a:t>Carriers often argue that a penalty day is excessive, and urge the arbitrator to consider a lesser penalty.</a:t>
            </a:r>
          </a:p>
          <a:p>
            <a:pPr marL="36900" indent="0">
              <a:buNone/>
            </a:pPr>
            <a:endParaRPr lang="en-US" sz="2400" dirty="0">
              <a:effectLst/>
            </a:endParaRPr>
          </a:p>
          <a:p>
            <a:pPr marL="36900" indent="0">
              <a:buNone/>
            </a:pPr>
            <a:r>
              <a:rPr lang="en-US" sz="2400" dirty="0">
                <a:effectLst/>
              </a:rPr>
              <a:t>It is important to know that arbitrators are vested with broad authority in fashioning a remedy.</a:t>
            </a:r>
            <a:endParaRPr lang="en-US"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315036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a:effectLst/>
              </a:rPr>
              <a:t>Penalty Day</a:t>
            </a:r>
            <a:endParaRPr lang="en-US" sz="3600" dirty="0">
              <a:effectLst/>
            </a:endParaRPr>
          </a:p>
        </p:txBody>
      </p:sp>
      <p:sp>
        <p:nvSpPr>
          <p:cNvPr id="3" name="Content Placeholder 2"/>
          <p:cNvSpPr>
            <a:spLocks noGrp="1"/>
          </p:cNvSpPr>
          <p:nvPr>
            <p:ph idx="1"/>
          </p:nvPr>
        </p:nvSpPr>
        <p:spPr>
          <a:xfrm>
            <a:off x="914400" y="1689464"/>
            <a:ext cx="7315200" cy="4929050"/>
          </a:xfrm>
        </p:spPr>
        <p:txBody>
          <a:bodyPr>
            <a:normAutofit/>
          </a:bodyPr>
          <a:lstStyle/>
          <a:p>
            <a:pPr marL="36900" indent="0">
              <a:buNone/>
            </a:pPr>
            <a:r>
              <a:rPr lang="en-US" sz="2400" i="1" dirty="0">
                <a:effectLst/>
              </a:rPr>
              <a:t>Claimant submitted claim for Penalty Day when Carrier did not provide locker and washroom facilities as required by Agreement.</a:t>
            </a:r>
          </a:p>
          <a:p>
            <a:pPr marL="36900" indent="0">
              <a:buNone/>
            </a:pPr>
            <a:endParaRPr lang="en-US" sz="2400" i="1" dirty="0">
              <a:effectLst/>
            </a:endParaRPr>
          </a:p>
          <a:p>
            <a:pPr marL="36900" indent="0">
              <a:buNone/>
            </a:pPr>
            <a:r>
              <a:rPr lang="en-US" sz="2400" i="1" dirty="0">
                <a:effectLst/>
              </a:rPr>
              <a:t>"The payment of a day's pay is proper for the violation of the rule not as a penalty, but compensatory damages which will deter the Carrier from complete disregard to its obligation.” (1-24770, Meyers)</a:t>
            </a:r>
          </a:p>
          <a:p>
            <a:pPr marL="36900" indent="0">
              <a:buNone/>
            </a:pPr>
            <a:endParaRPr lang="en-US" sz="2400"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283249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a:effectLst/>
              </a:rPr>
              <a:t>Penalty Day</a:t>
            </a:r>
            <a:endParaRPr lang="en-US" sz="3600" dirty="0">
              <a:effectLst/>
            </a:endParaRPr>
          </a:p>
        </p:txBody>
      </p:sp>
      <p:sp>
        <p:nvSpPr>
          <p:cNvPr id="3" name="Content Placeholder 2"/>
          <p:cNvSpPr>
            <a:spLocks noGrp="1"/>
          </p:cNvSpPr>
          <p:nvPr>
            <p:ph idx="1"/>
          </p:nvPr>
        </p:nvSpPr>
        <p:spPr>
          <a:xfrm>
            <a:off x="914400" y="1689464"/>
            <a:ext cx="7315200" cy="4929050"/>
          </a:xfrm>
        </p:spPr>
        <p:txBody>
          <a:bodyPr>
            <a:normAutofit/>
          </a:bodyPr>
          <a:lstStyle/>
          <a:p>
            <a:pPr marL="36900" indent="0">
              <a:buNone/>
            </a:pPr>
            <a:r>
              <a:rPr lang="en-US" sz="2400" i="1" dirty="0">
                <a:effectLst/>
              </a:rPr>
              <a:t>Claimant filed a claim for a Penalty Day because the Carrier did not provide a lighted, fenced and paved parking lot as required by the Agreement.</a:t>
            </a:r>
          </a:p>
          <a:p>
            <a:pPr marL="36900" indent="0">
              <a:buNone/>
            </a:pPr>
            <a:endParaRPr lang="en-US" sz="2400" i="1" dirty="0">
              <a:effectLst/>
            </a:endParaRPr>
          </a:p>
          <a:p>
            <a:pPr marL="36900" indent="0">
              <a:buNone/>
            </a:pPr>
            <a:r>
              <a:rPr lang="en-US" sz="2400" i="1" dirty="0">
                <a:effectLst/>
              </a:rPr>
              <a:t>Citing Award 99 of PLB 3985 ....... the First Division awarded a day's pay to the Claimants involved, because the Carrier did not comply with the precise terms of the Agreement. This Board will do the same… (6171-7, Fletcher)</a:t>
            </a:r>
            <a:endParaRPr lang="en-US"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822861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pPr algn="ctr"/>
            <a:r>
              <a:rPr lang="en-US" sz="3600" dirty="0"/>
              <a:t>Perfecting the Claim</a:t>
            </a:r>
          </a:p>
        </p:txBody>
      </p:sp>
      <p:sp>
        <p:nvSpPr>
          <p:cNvPr id="3" name="Content Placeholder 2"/>
          <p:cNvSpPr>
            <a:spLocks noGrp="1"/>
          </p:cNvSpPr>
          <p:nvPr>
            <p:ph idx="1"/>
          </p:nvPr>
        </p:nvSpPr>
        <p:spPr>
          <a:xfrm>
            <a:off x="914400" y="2162980"/>
            <a:ext cx="7315200" cy="4394573"/>
          </a:xfrm>
        </p:spPr>
        <p:txBody>
          <a:bodyPr>
            <a:normAutofit fontScale="92500" lnSpcReduction="10000"/>
          </a:bodyPr>
          <a:lstStyle/>
          <a:p>
            <a:pPr marL="45720" indent="0">
              <a:buNone/>
            </a:pPr>
            <a:r>
              <a:rPr lang="en-US" sz="2800" dirty="0">
                <a:effectLst/>
              </a:rPr>
              <a:t>Handling claims and grievances is one of the most vital tasks handled by local chairmen. It is the first step in a process that terminates in final and binding arbitration under Section 3 of the RLA. </a:t>
            </a:r>
            <a:endParaRPr lang="en-US" sz="2800" dirty="0">
              <a:solidFill>
                <a:schemeClr val="tx1"/>
              </a:solidFill>
              <a:effectLst/>
              <a:cs typeface="Century Schoolbook"/>
            </a:endParaRPr>
          </a:p>
          <a:p>
            <a:pPr marL="45720" indent="0">
              <a:buNone/>
            </a:pPr>
            <a:r>
              <a:rPr lang="en-US" sz="2800" dirty="0">
                <a:effectLst/>
              </a:rPr>
              <a:t>When unresolved claims are submitted to arbitration, the arbitrator is limited to considering the record as established </a:t>
            </a:r>
            <a:r>
              <a:rPr lang="en-US" sz="2800" i="1" dirty="0">
                <a:effectLst/>
              </a:rPr>
              <a:t>on the property.</a:t>
            </a:r>
            <a:endParaRPr lang="en-US" sz="2800" dirty="0">
              <a:solidFill>
                <a:schemeClr val="tx1"/>
              </a:solidFill>
              <a:cs typeface="Century Schoolbook"/>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739659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a:effectLst/>
              </a:rPr>
              <a:t>Compromise</a:t>
            </a:r>
            <a:endParaRPr lang="en-US" sz="3600" dirty="0">
              <a:effectLst/>
            </a:endParaRPr>
          </a:p>
        </p:txBody>
      </p:sp>
      <p:sp>
        <p:nvSpPr>
          <p:cNvPr id="3" name="Content Placeholder 2"/>
          <p:cNvSpPr>
            <a:spLocks noGrp="1"/>
          </p:cNvSpPr>
          <p:nvPr>
            <p:ph idx="1"/>
          </p:nvPr>
        </p:nvSpPr>
        <p:spPr>
          <a:xfrm>
            <a:off x="914400" y="1750424"/>
            <a:ext cx="7315200" cy="4737462"/>
          </a:xfrm>
        </p:spPr>
        <p:txBody>
          <a:bodyPr>
            <a:normAutofit/>
          </a:bodyPr>
          <a:lstStyle/>
          <a:p>
            <a:pPr marL="36900" indent="0">
              <a:buNone/>
            </a:pPr>
            <a:r>
              <a:rPr lang="en-US" sz="2400" i="1" dirty="0">
                <a:effectLst/>
              </a:rPr>
              <a:t>Claimant filed a claim for a penalty day after being required to operate without an operative water cooler.</a:t>
            </a:r>
          </a:p>
          <a:p>
            <a:pPr marL="36900" indent="0">
              <a:buNone/>
            </a:pPr>
            <a:endParaRPr lang="en-US" sz="2400" i="1" dirty="0">
              <a:effectLst/>
            </a:endParaRPr>
          </a:p>
          <a:p>
            <a:pPr marL="36900" indent="0">
              <a:buNone/>
            </a:pPr>
            <a:r>
              <a:rPr lang="en-US" sz="2400" i="1" dirty="0">
                <a:effectLst/>
              </a:rPr>
              <a:t>"We believe that a penalty of a basic day would be inappropriate and excessive in this case. We shall sustain the claim for one hour's pay for August 14, 1978 .” (1-23689, </a:t>
            </a:r>
            <a:r>
              <a:rPr lang="en-US" sz="2400" i="1" dirty="0" err="1">
                <a:effectLst/>
              </a:rPr>
              <a:t>Twomey</a:t>
            </a:r>
            <a:r>
              <a:rPr lang="en-US" sz="2400" i="1" dirty="0">
                <a:effectLst/>
              </a:rPr>
              <a:t>)</a:t>
            </a:r>
          </a:p>
          <a:p>
            <a:pPr marL="36900" indent="0">
              <a:buNone/>
            </a:pPr>
            <a:endParaRPr lang="en-US" sz="2400"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739794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a:effectLst/>
              </a:rPr>
              <a:t>Compromise</a:t>
            </a:r>
            <a:endParaRPr lang="en-US" sz="3600" dirty="0">
              <a:effectLst/>
            </a:endParaRPr>
          </a:p>
        </p:txBody>
      </p:sp>
      <p:sp>
        <p:nvSpPr>
          <p:cNvPr id="3" name="Content Placeholder 2"/>
          <p:cNvSpPr>
            <a:spLocks noGrp="1"/>
          </p:cNvSpPr>
          <p:nvPr>
            <p:ph idx="1"/>
          </p:nvPr>
        </p:nvSpPr>
        <p:spPr>
          <a:xfrm>
            <a:off x="914400" y="1750424"/>
            <a:ext cx="7315200" cy="4737462"/>
          </a:xfrm>
        </p:spPr>
        <p:txBody>
          <a:bodyPr>
            <a:normAutofit/>
          </a:bodyPr>
          <a:lstStyle/>
          <a:p>
            <a:pPr marL="36900" indent="0">
              <a:buNone/>
            </a:pPr>
            <a:r>
              <a:rPr lang="en-US" sz="2400" i="1" dirty="0">
                <a:effectLst/>
              </a:rPr>
              <a:t>Claimant filed a claim for a Penalty Day when not provided a locker as required by the Agreement.</a:t>
            </a:r>
          </a:p>
          <a:p>
            <a:pPr marL="36900" indent="0">
              <a:buNone/>
            </a:pPr>
            <a:endParaRPr lang="en-US" sz="2400" i="1" dirty="0">
              <a:effectLst/>
            </a:endParaRPr>
          </a:p>
          <a:p>
            <a:pPr marL="36900" indent="0">
              <a:buNone/>
            </a:pPr>
            <a:r>
              <a:rPr lang="en-US" sz="2400" i="1" dirty="0">
                <a:effectLst/>
              </a:rPr>
              <a:t>" ... With respect to the remaining dates, the Board does not agree that the Carrier's violation of the Agreement is so egregious as to warrant the relief sought by the Organization ... and directs that the Carrier pay the Claimant four hour's pay for each date claimed. (1-25384, Simon)</a:t>
            </a:r>
            <a:endParaRPr lang="en-US"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718405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a:effectLst/>
              </a:rPr>
              <a:t>Cease and Desist</a:t>
            </a:r>
            <a:endParaRPr lang="en-US" sz="3600" dirty="0">
              <a:effectLst/>
            </a:endParaRPr>
          </a:p>
        </p:txBody>
      </p:sp>
      <p:sp>
        <p:nvSpPr>
          <p:cNvPr id="3" name="Content Placeholder 2"/>
          <p:cNvSpPr>
            <a:spLocks noGrp="1"/>
          </p:cNvSpPr>
          <p:nvPr>
            <p:ph idx="1"/>
          </p:nvPr>
        </p:nvSpPr>
        <p:spPr>
          <a:xfrm>
            <a:off x="914400" y="2162980"/>
            <a:ext cx="7315200" cy="4455533"/>
          </a:xfrm>
        </p:spPr>
        <p:txBody>
          <a:bodyPr>
            <a:normAutofit fontScale="92500" lnSpcReduction="20000"/>
          </a:bodyPr>
          <a:lstStyle/>
          <a:p>
            <a:pPr marL="36900" indent="0">
              <a:buNone/>
            </a:pPr>
            <a:r>
              <a:rPr lang="en-US" sz="2400" i="1" dirty="0">
                <a:effectLst/>
              </a:rPr>
              <a:t>Claimant filed a claim for 8 hours at conductor’s rate of pay when he was required to assist in the loading and unloading of passengers.</a:t>
            </a:r>
          </a:p>
          <a:p>
            <a:pPr marL="36900" indent="0">
              <a:buNone/>
            </a:pPr>
            <a:endParaRPr lang="en-US" sz="2400" i="1" dirty="0">
              <a:effectLst/>
            </a:endParaRPr>
          </a:p>
          <a:p>
            <a:pPr marL="36900" indent="0">
              <a:buNone/>
            </a:pPr>
            <a:r>
              <a:rPr lang="en-US" sz="2400" i="1" dirty="0">
                <a:effectLst/>
              </a:rPr>
              <a:t>"Considering all of the circumstances peculiar to this case, we conclude that the appropriate remedy is to order the Carrier to cease and desist requiring Engineers to open the door and assist passengers in boarding and alighting the train. We admonish the Carrier that if it persists in assigning Conductor duties to Engineers, it risks stronger remedies, including an award of a basic days pay.“ (1-25406 </a:t>
            </a:r>
            <a:r>
              <a:rPr lang="en-US" sz="2400" i="1" dirty="0" err="1">
                <a:effectLst/>
              </a:rPr>
              <a:t>Malin</a:t>
            </a:r>
            <a:r>
              <a:rPr lang="en-US" sz="2400" i="1" dirty="0">
                <a:effectLst/>
              </a:rPr>
              <a:t>)</a:t>
            </a:r>
            <a:endParaRPr lang="en-US" sz="2400" dirty="0">
              <a:effectLst/>
            </a:endParaRPr>
          </a:p>
          <a:p>
            <a:pPr marL="36900" indent="0">
              <a:buNone/>
            </a:pPr>
            <a:endParaRPr lang="en-US" sz="2400"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872215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a:effectLst/>
              </a:rPr>
              <a:t>Nominal Award</a:t>
            </a:r>
            <a:endParaRPr lang="en-US" sz="3600" dirty="0">
              <a:effectLst/>
            </a:endParaRPr>
          </a:p>
        </p:txBody>
      </p:sp>
      <p:sp>
        <p:nvSpPr>
          <p:cNvPr id="3" name="Content Placeholder 2"/>
          <p:cNvSpPr>
            <a:spLocks noGrp="1"/>
          </p:cNvSpPr>
          <p:nvPr>
            <p:ph idx="1"/>
          </p:nvPr>
        </p:nvSpPr>
        <p:spPr>
          <a:xfrm>
            <a:off x="914400" y="1654629"/>
            <a:ext cx="7315200" cy="4972594"/>
          </a:xfrm>
        </p:spPr>
        <p:txBody>
          <a:bodyPr>
            <a:normAutofit fontScale="85000" lnSpcReduction="10000"/>
          </a:bodyPr>
          <a:lstStyle/>
          <a:p>
            <a:pPr marL="36900" indent="0">
              <a:buNone/>
            </a:pPr>
            <a:r>
              <a:rPr lang="en-US" sz="2400" dirty="0">
                <a:effectLst/>
              </a:rPr>
              <a:t>Claimant filed a claim for 8 hours pay when not notified of abolishment of assignment with “not less than five working days’ advance notice”. </a:t>
            </a:r>
          </a:p>
          <a:p>
            <a:pPr marL="36900" indent="0">
              <a:buNone/>
            </a:pPr>
            <a:endParaRPr lang="en-US" sz="2400" dirty="0">
              <a:effectLst/>
            </a:endParaRPr>
          </a:p>
          <a:p>
            <a:r>
              <a:rPr lang="en-US" sz="2400" i="1" dirty="0"/>
              <a:t>It is clear from the Record that: (1) There are no specific penalty provisions in the Agreement for violation of Article III, (2) Claimant suffered no monetary loss or damage, and (3) Carrier's violation was inadvertent, and not in bad faith or arbitrary.</a:t>
            </a:r>
          </a:p>
          <a:p>
            <a:r>
              <a:rPr lang="en-US" sz="2400" i="1" dirty="0"/>
              <a:t>Thus, while there is nothing in the Record to warrant an assessment of a penalty against the Carrier, the Board finds that the Agreement was violated, and nominal damages are assessed in the amount of One Dollar. (3-14920, </a:t>
            </a:r>
            <a:r>
              <a:rPr lang="en-US" sz="2400" i="1" dirty="0" err="1"/>
              <a:t>Zumas</a:t>
            </a:r>
            <a:r>
              <a:rPr lang="en-US" sz="2400" i="1" dirty="0"/>
              <a:t>)</a:t>
            </a:r>
            <a:endParaRPr lang="en-US" sz="2400" i="1" dirty="0">
              <a:effectLst/>
            </a:endParaRPr>
          </a:p>
          <a:p>
            <a:pPr marL="36900" indent="0">
              <a:buNone/>
            </a:pPr>
            <a:endParaRPr lang="en-US" sz="2400" i="1" dirty="0">
              <a:effectLst/>
            </a:endParaRPr>
          </a:p>
          <a:p>
            <a:pPr marL="36900" indent="0">
              <a:buNone/>
            </a:pPr>
            <a:endParaRPr lang="en-US" sz="2400" dirty="0">
              <a:effectLst/>
            </a:endParaRPr>
          </a:p>
          <a:p>
            <a:pPr marL="36900" indent="0">
              <a:buNone/>
            </a:pPr>
            <a:endParaRPr lang="en-US" sz="2400"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875905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b="1" dirty="0">
                <a:effectLst/>
              </a:rPr>
              <a:t>The Burden of Proof</a:t>
            </a:r>
            <a:endParaRPr lang="en-US" sz="3600" dirty="0">
              <a:effectLst/>
            </a:endParaRPr>
          </a:p>
        </p:txBody>
      </p:sp>
      <p:sp>
        <p:nvSpPr>
          <p:cNvPr id="3" name="Content Placeholder 2"/>
          <p:cNvSpPr>
            <a:spLocks noGrp="1"/>
          </p:cNvSpPr>
          <p:nvPr>
            <p:ph idx="1"/>
          </p:nvPr>
        </p:nvSpPr>
        <p:spPr>
          <a:xfrm>
            <a:off x="914400" y="2162981"/>
            <a:ext cx="7315200" cy="1702898"/>
          </a:xfrm>
        </p:spPr>
        <p:txBody>
          <a:bodyPr>
            <a:noAutofit/>
          </a:bodyPr>
          <a:lstStyle/>
          <a:p>
            <a:pPr marL="36900" indent="0">
              <a:buNone/>
            </a:pPr>
            <a:r>
              <a:rPr lang="en-US" sz="2400" dirty="0">
                <a:effectLst/>
              </a:rPr>
              <a:t>While we know that the Carrier has the burden of proof in discipline cases, the burden is reversed onto us in time claims. Time claims are different because </a:t>
            </a:r>
            <a:r>
              <a:rPr lang="en-US" sz="2400" i="1" dirty="0">
                <a:effectLst/>
              </a:rPr>
              <a:t>we </a:t>
            </a:r>
            <a:r>
              <a:rPr lang="en-US" sz="2400" dirty="0">
                <a:effectLst/>
              </a:rPr>
              <a:t>are accusing the company of doing something wrong, i.e., something that violates our labor agreement. This</a:t>
            </a:r>
            <a:r>
              <a:rPr lang="en-US" sz="2400" i="1" dirty="0">
                <a:effectLst/>
              </a:rPr>
              <a:t> </a:t>
            </a:r>
            <a:r>
              <a:rPr lang="en-US" sz="2400" dirty="0">
                <a:effectLst/>
              </a:rPr>
              <a:t>means we bear the burden of establishing the facts that underlie a claim and developing a theory of how those facts violate the agreement. </a:t>
            </a:r>
          </a:p>
          <a:p>
            <a:pPr marL="36900" indent="0">
              <a:buNone/>
            </a:pPr>
            <a:endParaRPr lang="en-US" sz="2400"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556465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b="1" dirty="0">
                <a:effectLst/>
              </a:rPr>
              <a:t>The Burden of Proof</a:t>
            </a:r>
            <a:endParaRPr lang="en-US" sz="3600" dirty="0">
              <a:effectLst/>
            </a:endParaRPr>
          </a:p>
        </p:txBody>
      </p:sp>
      <p:sp>
        <p:nvSpPr>
          <p:cNvPr id="3" name="Content Placeholder 2"/>
          <p:cNvSpPr>
            <a:spLocks noGrp="1"/>
          </p:cNvSpPr>
          <p:nvPr>
            <p:ph idx="1"/>
          </p:nvPr>
        </p:nvSpPr>
        <p:spPr>
          <a:xfrm>
            <a:off x="914400" y="1556616"/>
            <a:ext cx="7315200" cy="4992229"/>
          </a:xfrm>
        </p:spPr>
        <p:txBody>
          <a:bodyPr>
            <a:normAutofit fontScale="92500" lnSpcReduction="10000"/>
          </a:bodyPr>
          <a:lstStyle/>
          <a:p>
            <a:pPr marL="36900" indent="0">
              <a:buNone/>
            </a:pPr>
            <a:r>
              <a:rPr lang="en-US" sz="2400" dirty="0">
                <a:effectLst/>
              </a:rPr>
              <a:t>Claimant was assigned to a pool turn and was required to bring in a disabled train. He filed a claim for a penalty day saying an extra board engineer should have been used.</a:t>
            </a:r>
          </a:p>
          <a:p>
            <a:pPr marL="36900" indent="0">
              <a:buNone/>
            </a:pPr>
            <a:endParaRPr lang="en-US" sz="2400" i="1" dirty="0">
              <a:effectLst/>
            </a:endParaRPr>
          </a:p>
          <a:p>
            <a:pPr marL="36900" indent="0">
              <a:buNone/>
            </a:pPr>
            <a:r>
              <a:rPr lang="en-US" sz="2400" i="1" dirty="0">
                <a:effectLst/>
              </a:rPr>
              <a:t>"This Board has reviewed the record and is persuaded that the Organization has not carried its burden of proof. No facts were submitted in the record to demonstrate that an Extra Board Engineer was available…to perform the service in question. The lack of facts on this point weigh against the Organization, which carries the burden of proof in this case.“ </a:t>
            </a:r>
            <a:r>
              <a:rPr lang="en-US" sz="2400" dirty="0">
                <a:effectLst/>
              </a:rPr>
              <a:t>(1-24941, Dennis)</a:t>
            </a:r>
          </a:p>
          <a:p>
            <a:pPr marL="36900" indent="0">
              <a:buNone/>
            </a:pPr>
            <a:endParaRPr lang="en-US" sz="2400"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417383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b="1" dirty="0">
                <a:effectLst/>
              </a:rPr>
              <a:t>The Burden of Proof</a:t>
            </a:r>
            <a:endParaRPr lang="en-US" sz="3600" dirty="0">
              <a:effectLst/>
            </a:endParaRPr>
          </a:p>
        </p:txBody>
      </p:sp>
      <p:sp>
        <p:nvSpPr>
          <p:cNvPr id="3" name="Content Placeholder 2"/>
          <p:cNvSpPr>
            <a:spLocks noGrp="1"/>
          </p:cNvSpPr>
          <p:nvPr>
            <p:ph idx="1"/>
          </p:nvPr>
        </p:nvSpPr>
        <p:spPr>
          <a:xfrm>
            <a:off x="914400" y="1823347"/>
            <a:ext cx="7315200" cy="4708082"/>
          </a:xfrm>
        </p:spPr>
        <p:txBody>
          <a:bodyPr>
            <a:normAutofit fontScale="92500" lnSpcReduction="10000"/>
          </a:bodyPr>
          <a:lstStyle/>
          <a:p>
            <a:pPr marL="36900" indent="0">
              <a:buNone/>
            </a:pPr>
            <a:r>
              <a:rPr lang="en-US" sz="2400" dirty="0">
                <a:effectLst/>
              </a:rPr>
              <a:t>An example of a successful time claim for an engineer improperly required to throw switches when a ground service person was available is found in 1-25111. A key fact essential to establishing the burden of proof was that the claimant engineer had been instructed by proper authority to throw the switch in question.</a:t>
            </a:r>
          </a:p>
          <a:p>
            <a:pPr marL="36900" indent="0">
              <a:buNone/>
            </a:pPr>
            <a:endParaRPr lang="en-US" sz="2400" i="1" dirty="0">
              <a:effectLst/>
            </a:endParaRPr>
          </a:p>
          <a:p>
            <a:pPr marL="36900" indent="0">
              <a:buNone/>
            </a:pPr>
            <a:r>
              <a:rPr lang="en-US" sz="2400" i="1" dirty="0">
                <a:effectLst/>
              </a:rPr>
              <a:t>"In this claim the Organization has presented a prima facie case. The Carrier has not shown why the Yard Conductor could not have thrown the switches ...” (1-25111 Richter)</a:t>
            </a:r>
            <a:endParaRPr lang="en-US" sz="2400" dirty="0">
              <a:effectLst/>
            </a:endParaRPr>
          </a:p>
          <a:p>
            <a:pPr marL="36900" indent="0">
              <a:buNone/>
            </a:pPr>
            <a:endParaRPr lang="en-US" sz="2400"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962814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b="1" dirty="0">
                <a:effectLst/>
              </a:rPr>
              <a:t>Management's Rights</a:t>
            </a:r>
            <a:endParaRPr lang="en-US" sz="3600" dirty="0">
              <a:effectLst/>
            </a:endParaRPr>
          </a:p>
        </p:txBody>
      </p:sp>
      <p:sp>
        <p:nvSpPr>
          <p:cNvPr id="3" name="Content Placeholder 2"/>
          <p:cNvSpPr>
            <a:spLocks noGrp="1"/>
          </p:cNvSpPr>
          <p:nvPr>
            <p:ph idx="1"/>
          </p:nvPr>
        </p:nvSpPr>
        <p:spPr>
          <a:xfrm>
            <a:off x="914400" y="1742979"/>
            <a:ext cx="7315200" cy="4579444"/>
          </a:xfrm>
        </p:spPr>
        <p:txBody>
          <a:bodyPr>
            <a:normAutofit fontScale="92500" lnSpcReduction="10000"/>
          </a:bodyPr>
          <a:lstStyle/>
          <a:p>
            <a:pPr marL="36900" indent="0">
              <a:buNone/>
            </a:pPr>
            <a:r>
              <a:rPr lang="en-US" sz="2400" dirty="0">
                <a:effectLst/>
              </a:rPr>
              <a:t>It is an established principal of labor relations that management is free to operate its business in any way it likes (even if it means making poor business decisions) </a:t>
            </a:r>
            <a:r>
              <a:rPr lang="en-US" sz="2400" i="1" dirty="0">
                <a:effectLst/>
              </a:rPr>
              <a:t>unless they violate the collective bargaining agreement.</a:t>
            </a:r>
          </a:p>
          <a:p>
            <a:pPr marL="36900" indent="0">
              <a:buNone/>
            </a:pPr>
            <a:endParaRPr lang="en-US" sz="2400" i="1" dirty="0">
              <a:effectLst/>
            </a:endParaRPr>
          </a:p>
          <a:p>
            <a:pPr marL="36900" indent="0">
              <a:buNone/>
            </a:pPr>
            <a:r>
              <a:rPr lang="en-US" sz="2400" dirty="0">
                <a:effectLst/>
              </a:rPr>
              <a:t>We often find ourselves theorizing that a practice we don't like is not allowed by the agreement. In order to successfully challenge a Carrier action we find offensive, we must show that it somehow violates the Agreement.</a:t>
            </a:r>
            <a:endParaRPr lang="en-US" sz="2400"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422833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b="1" dirty="0">
                <a:effectLst/>
              </a:rPr>
              <a:t>Management's Rights</a:t>
            </a:r>
            <a:endParaRPr lang="en-US" sz="3600" dirty="0">
              <a:effectLst/>
            </a:endParaRPr>
          </a:p>
        </p:txBody>
      </p:sp>
      <p:sp>
        <p:nvSpPr>
          <p:cNvPr id="3" name="Content Placeholder 2"/>
          <p:cNvSpPr>
            <a:spLocks noGrp="1"/>
          </p:cNvSpPr>
          <p:nvPr>
            <p:ph idx="1"/>
          </p:nvPr>
        </p:nvSpPr>
        <p:spPr>
          <a:xfrm>
            <a:off x="914400" y="1823347"/>
            <a:ext cx="7315200" cy="4438116"/>
          </a:xfrm>
        </p:spPr>
        <p:txBody>
          <a:bodyPr>
            <a:normAutofit/>
          </a:bodyPr>
          <a:lstStyle/>
          <a:p>
            <a:pPr marL="36900" indent="0">
              <a:buNone/>
            </a:pPr>
            <a:r>
              <a:rPr lang="en-US" sz="2400" i="1" dirty="0">
                <a:effectLst/>
              </a:rPr>
              <a:t>Claim:</a:t>
            </a:r>
          </a:p>
          <a:p>
            <a:pPr marL="36900" indent="0">
              <a:buNone/>
            </a:pPr>
            <a:r>
              <a:rPr lang="en-US" sz="2400" i="1" dirty="0">
                <a:effectLst/>
              </a:rPr>
              <a:t>	Allow 8 </a:t>
            </a:r>
            <a:r>
              <a:rPr lang="en-US" sz="2400" i="1" dirty="0" err="1">
                <a:effectLst/>
              </a:rPr>
              <a:t>hrs</a:t>
            </a:r>
            <a:r>
              <a:rPr lang="en-US" sz="2400" i="1" dirty="0">
                <a:effectLst/>
              </a:rPr>
              <a:t> –Caboose not properly equipped. 	I turned in this cab on 7/13/94-2230-No 	water-no wash water-no </a:t>
            </a:r>
            <a:r>
              <a:rPr lang="en-US" sz="2400" i="1" dirty="0" err="1">
                <a:effectLst/>
              </a:rPr>
              <a:t>fusees</a:t>
            </a:r>
            <a:r>
              <a:rPr lang="en-US" sz="2400" i="1" dirty="0">
                <a:effectLst/>
              </a:rPr>
              <a:t>. Called 7-15-	94 cab still not serviced-I had to service it 	myself.</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288113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b="1" dirty="0">
                <a:effectLst/>
              </a:rPr>
              <a:t>Management's Rights</a:t>
            </a:r>
            <a:endParaRPr lang="en-US" sz="3600" dirty="0">
              <a:effectLst/>
            </a:endParaRPr>
          </a:p>
        </p:txBody>
      </p:sp>
      <p:sp>
        <p:nvSpPr>
          <p:cNvPr id="3" name="Content Placeholder 2"/>
          <p:cNvSpPr>
            <a:spLocks noGrp="1"/>
          </p:cNvSpPr>
          <p:nvPr>
            <p:ph idx="1"/>
          </p:nvPr>
        </p:nvSpPr>
        <p:spPr>
          <a:xfrm>
            <a:off x="914400" y="1823347"/>
            <a:ext cx="7315200" cy="4438116"/>
          </a:xfrm>
        </p:spPr>
        <p:txBody>
          <a:bodyPr>
            <a:normAutofit/>
          </a:bodyPr>
          <a:lstStyle/>
          <a:p>
            <a:pPr marL="36900" indent="0">
              <a:buNone/>
            </a:pPr>
            <a:r>
              <a:rPr lang="en-US" sz="2400" i="1" dirty="0">
                <a:effectLst/>
              </a:rPr>
              <a:t>“It is noteworthy that despite the Carrier in its initial denial of the claim and during the appeals procedure having requested that the Organization set forth “the rule or agreement, and any other material” supportive of its position, that this information was not thereafter given to the Carrier.” </a:t>
            </a:r>
          </a:p>
          <a:p>
            <a:pPr marL="36900" indent="0">
              <a:buNone/>
            </a:pPr>
            <a:endParaRPr lang="en-US" sz="2400" i="1" dirty="0">
              <a:effectLst/>
            </a:endParaRPr>
          </a:p>
          <a:p>
            <a:pPr marL="36900" indent="0">
              <a:buNone/>
            </a:pPr>
            <a:r>
              <a:rPr lang="en-US" sz="2400" i="1" dirty="0">
                <a:effectLst/>
              </a:rPr>
              <a:t>Claim denied.</a:t>
            </a:r>
          </a:p>
          <a:p>
            <a:pPr marL="36900" indent="0">
              <a:buNone/>
            </a:pPr>
            <a:r>
              <a:rPr lang="en-US" sz="2400" i="1" dirty="0">
                <a:effectLst/>
              </a:rPr>
              <a:t>(1-24917 Peterson)</a:t>
            </a:r>
            <a:endParaRPr lang="en-US" sz="24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672869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a:effectLst/>
              </a:rPr>
              <a:t>What is </a:t>
            </a:r>
            <a:r>
              <a:rPr lang="en-US" sz="3600" b="1" i="1" dirty="0">
                <a:effectLst/>
              </a:rPr>
              <a:t>on the property?</a:t>
            </a:r>
            <a:endParaRPr lang="en-US" sz="3600" dirty="0">
              <a:effectLst/>
            </a:endParaRPr>
          </a:p>
        </p:txBody>
      </p:sp>
      <p:sp>
        <p:nvSpPr>
          <p:cNvPr id="3" name="Content Placeholder 2"/>
          <p:cNvSpPr>
            <a:spLocks noGrp="1"/>
          </p:cNvSpPr>
          <p:nvPr>
            <p:ph idx="1"/>
          </p:nvPr>
        </p:nvSpPr>
        <p:spPr>
          <a:xfrm>
            <a:off x="914400" y="2162981"/>
            <a:ext cx="7315200" cy="1702898"/>
          </a:xfrm>
        </p:spPr>
        <p:txBody>
          <a:bodyPr>
            <a:noAutofit/>
          </a:bodyPr>
          <a:lstStyle/>
          <a:p>
            <a:pPr marL="36900" indent="0">
              <a:buNone/>
            </a:pPr>
            <a:r>
              <a:rPr lang="en-US" sz="2800" dirty="0">
                <a:effectLst/>
              </a:rPr>
              <a:t>Cases are often lost because a vital fact or argument was introduced for the first time before a Board. In order to be considered, all evidence must be presented in the claim or during the appeal process.</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4208531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b="1" dirty="0">
                <a:effectLst/>
              </a:rPr>
              <a:t>Time Limits</a:t>
            </a:r>
            <a:endParaRPr lang="en-US" sz="3600" dirty="0">
              <a:effectLst/>
            </a:endParaRPr>
          </a:p>
        </p:txBody>
      </p:sp>
      <p:sp>
        <p:nvSpPr>
          <p:cNvPr id="3" name="Content Placeholder 2"/>
          <p:cNvSpPr>
            <a:spLocks noGrp="1"/>
          </p:cNvSpPr>
          <p:nvPr>
            <p:ph idx="1"/>
          </p:nvPr>
        </p:nvSpPr>
        <p:spPr>
          <a:xfrm>
            <a:off x="914400" y="1823347"/>
            <a:ext cx="7315200" cy="1702898"/>
          </a:xfrm>
        </p:spPr>
        <p:txBody>
          <a:bodyPr>
            <a:noAutofit/>
          </a:bodyPr>
          <a:lstStyle/>
          <a:p>
            <a:pPr marL="36900" indent="0">
              <a:buNone/>
            </a:pPr>
            <a:r>
              <a:rPr lang="en-US" sz="2400" dirty="0">
                <a:effectLst/>
              </a:rPr>
              <a:t>Having established </a:t>
            </a:r>
            <a:r>
              <a:rPr lang="en-US" sz="2400" i="1" dirty="0">
                <a:effectLst/>
              </a:rPr>
              <a:t>a “perfected" claim</a:t>
            </a:r>
            <a:r>
              <a:rPr lang="en-US" sz="2400" dirty="0">
                <a:effectLst/>
              </a:rPr>
              <a:t>, you must now file it in accordance with your time limit on claims rule. These rules commonly require that a claim be made within a specified number of days (usually 60) from the date of the occurrence on which the claim is based. The rules provide that claims filed outside these time limits are </a:t>
            </a:r>
            <a:r>
              <a:rPr lang="en-US" sz="2400" i="1" dirty="0">
                <a:effectLst/>
              </a:rPr>
              <a:t>barred. </a:t>
            </a:r>
            <a:endParaRPr lang="en-US" sz="24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930292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b="1" dirty="0">
                <a:effectLst/>
              </a:rPr>
              <a:t>The Hazards of Arbitration</a:t>
            </a:r>
            <a:endParaRPr lang="en-US" sz="3600" dirty="0">
              <a:effectLst/>
            </a:endParaRPr>
          </a:p>
        </p:txBody>
      </p:sp>
      <p:sp>
        <p:nvSpPr>
          <p:cNvPr id="3" name="Content Placeholder 2"/>
          <p:cNvSpPr>
            <a:spLocks noGrp="1"/>
          </p:cNvSpPr>
          <p:nvPr>
            <p:ph idx="1"/>
          </p:nvPr>
        </p:nvSpPr>
        <p:spPr>
          <a:xfrm>
            <a:off x="914400" y="1823346"/>
            <a:ext cx="7315200" cy="4795167"/>
          </a:xfrm>
        </p:spPr>
        <p:txBody>
          <a:bodyPr>
            <a:normAutofit fontScale="92500"/>
          </a:bodyPr>
          <a:lstStyle/>
          <a:p>
            <a:pPr marL="36900" indent="0">
              <a:buNone/>
            </a:pPr>
            <a:r>
              <a:rPr lang="en-US" sz="2400" dirty="0">
                <a:effectLst/>
              </a:rPr>
              <a:t>Arbitrators have almost unlimited authority to “interpret” agreement language and to fashion an “appropriate” remedy.</a:t>
            </a:r>
          </a:p>
          <a:p>
            <a:pPr marL="36900" indent="0">
              <a:buNone/>
            </a:pPr>
            <a:endParaRPr lang="en-US" sz="2400" dirty="0">
              <a:effectLst/>
            </a:endParaRPr>
          </a:p>
          <a:p>
            <a:pPr marL="36900" indent="0">
              <a:buNone/>
            </a:pPr>
            <a:r>
              <a:rPr lang="en-US" sz="2400" dirty="0">
                <a:effectLst/>
              </a:rPr>
              <a:t>When we take a rule case to arbitration there are several risks:</a:t>
            </a:r>
          </a:p>
          <a:p>
            <a:pPr marL="494100" indent="-457200">
              <a:buFont typeface="+mj-lt"/>
              <a:buAutoNum type="arabicPeriod"/>
            </a:pPr>
            <a:r>
              <a:rPr lang="en-US" sz="2400" dirty="0">
                <a:effectLst/>
              </a:rPr>
              <a:t>The Arbitrator may disagree with our interpretation – creating precedent or “rewriting” the rule.</a:t>
            </a:r>
          </a:p>
          <a:p>
            <a:pPr marL="494100" indent="-457200">
              <a:buFont typeface="+mj-lt"/>
              <a:buAutoNum type="arabicPeriod"/>
            </a:pPr>
            <a:r>
              <a:rPr lang="en-US" sz="2400" dirty="0">
                <a:effectLst/>
              </a:rPr>
              <a:t>He may invoke a remedy that is far less than the one being sought.</a:t>
            </a:r>
          </a:p>
          <a:p>
            <a:pPr marL="494100" indent="-457200">
              <a:buFont typeface="+mj-lt"/>
              <a:buAutoNum type="arabicPeriod"/>
            </a:pPr>
            <a:endParaRPr lang="en-US" sz="24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009566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b="1" dirty="0">
                <a:effectLst/>
              </a:rPr>
              <a:t>The Hazards of Arbitration</a:t>
            </a:r>
            <a:endParaRPr lang="en-US" sz="3600" dirty="0">
              <a:effectLst/>
            </a:endParaRPr>
          </a:p>
        </p:txBody>
      </p:sp>
      <p:sp>
        <p:nvSpPr>
          <p:cNvPr id="3" name="Content Placeholder 2"/>
          <p:cNvSpPr>
            <a:spLocks noGrp="1"/>
          </p:cNvSpPr>
          <p:nvPr>
            <p:ph idx="1"/>
          </p:nvPr>
        </p:nvSpPr>
        <p:spPr>
          <a:xfrm>
            <a:off x="914400" y="1823346"/>
            <a:ext cx="7315200" cy="4795167"/>
          </a:xfrm>
        </p:spPr>
        <p:txBody>
          <a:bodyPr>
            <a:normAutofit fontScale="70000" lnSpcReduction="20000"/>
          </a:bodyPr>
          <a:lstStyle/>
          <a:p>
            <a:pPr marL="36900" indent="0">
              <a:buNone/>
            </a:pPr>
            <a:r>
              <a:rPr lang="en-US" sz="2400" dirty="0">
                <a:effectLst/>
              </a:rPr>
              <a:t>PLB 6171 Award 53 (BLET-BNSF)</a:t>
            </a:r>
          </a:p>
          <a:p>
            <a:pPr marL="36900" indent="0">
              <a:buNone/>
            </a:pPr>
            <a:endParaRPr lang="en-US" sz="2400" dirty="0">
              <a:effectLst/>
            </a:endParaRPr>
          </a:p>
          <a:p>
            <a:pPr marL="36900" indent="0">
              <a:buNone/>
            </a:pPr>
            <a:r>
              <a:rPr lang="en-US" sz="2400" dirty="0">
                <a:effectLst/>
              </a:rPr>
              <a:t>Claimant was required to walk over ¼ mile from train to depot and submitted claim for penalty day.</a:t>
            </a:r>
          </a:p>
          <a:p>
            <a:pPr marL="36900" indent="0">
              <a:buNone/>
            </a:pPr>
            <a:r>
              <a:rPr lang="en-US" sz="2400" dirty="0">
                <a:effectLst/>
              </a:rPr>
              <a:t>Schedule Rule (1973):</a:t>
            </a:r>
          </a:p>
          <a:p>
            <a:pPr marL="36900" indent="0">
              <a:buNone/>
            </a:pPr>
            <a:r>
              <a:rPr lang="en-US" sz="2400" dirty="0">
                <a:effectLst/>
              </a:rPr>
              <a:t>	“</a:t>
            </a:r>
            <a:r>
              <a:rPr lang="en-US" sz="2400" i="1" dirty="0">
                <a:effectLst/>
              </a:rPr>
              <a:t>Engineers will not be required to relieve each other at points 	in the yard which will necessitate the men walking  long 	distances (not  over 1/4 mile)”</a:t>
            </a:r>
          </a:p>
          <a:p>
            <a:pPr marL="36900" indent="0">
              <a:buNone/>
            </a:pPr>
            <a:r>
              <a:rPr lang="en-US" sz="2400" i="1" dirty="0">
                <a:effectLst/>
              </a:rPr>
              <a:t>1986 National Agreement:</a:t>
            </a:r>
          </a:p>
          <a:p>
            <a:pPr marL="36900" indent="0">
              <a:buNone/>
            </a:pPr>
            <a:r>
              <a:rPr lang="en-US" sz="2400" i="1" dirty="0"/>
              <a:t>	“When a crew is required to report for duty or is relieved from 	duty at a point other than the on and off duty point fixed for 	that assignment and such point is not </a:t>
            </a:r>
            <a:r>
              <a:rPr lang="en-US" sz="2400" b="1" i="1" u="sng" dirty="0"/>
              <a:t>within reasonable </a:t>
            </a:r>
            <a:r>
              <a:rPr lang="en-US" sz="2400" b="1" i="1" dirty="0"/>
              <a:t>	</a:t>
            </a:r>
            <a:r>
              <a:rPr lang="en-US" sz="2400" b="1" i="1" u="sng" dirty="0"/>
              <a:t>walking distance</a:t>
            </a:r>
            <a:r>
              <a:rPr lang="en-US" sz="2400" i="1" dirty="0"/>
              <a:t> of the on and off duty point, transportation 	will be provided.” </a:t>
            </a:r>
            <a:endParaRPr lang="en-US" sz="2400" i="1" dirty="0">
              <a:effectLst/>
            </a:endParaRPr>
          </a:p>
          <a:p>
            <a:pPr marL="494100" indent="-457200">
              <a:buFont typeface="+mj-lt"/>
              <a:buAutoNum type="arabicPeriod"/>
            </a:pPr>
            <a:endParaRPr lang="en-US" sz="24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345824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b="1" dirty="0">
                <a:effectLst/>
              </a:rPr>
              <a:t>The Hazards of Arbitration</a:t>
            </a:r>
            <a:endParaRPr lang="en-US" sz="3600" dirty="0">
              <a:effectLst/>
            </a:endParaRPr>
          </a:p>
        </p:txBody>
      </p:sp>
      <p:sp>
        <p:nvSpPr>
          <p:cNvPr id="3" name="Content Placeholder 2"/>
          <p:cNvSpPr>
            <a:spLocks noGrp="1"/>
          </p:cNvSpPr>
          <p:nvPr>
            <p:ph idx="1"/>
          </p:nvPr>
        </p:nvSpPr>
        <p:spPr>
          <a:xfrm>
            <a:off x="914400" y="1823346"/>
            <a:ext cx="7315200" cy="4795167"/>
          </a:xfrm>
        </p:spPr>
        <p:txBody>
          <a:bodyPr>
            <a:normAutofit fontScale="77500" lnSpcReduction="20000"/>
          </a:bodyPr>
          <a:lstStyle/>
          <a:p>
            <a:pPr marL="36900" indent="0">
              <a:buNone/>
            </a:pPr>
            <a:r>
              <a:rPr lang="en-US" sz="2400" dirty="0">
                <a:effectLst/>
              </a:rPr>
              <a:t>Decision:</a:t>
            </a:r>
          </a:p>
          <a:p>
            <a:pPr marL="36900" indent="0">
              <a:buNone/>
            </a:pPr>
            <a:endParaRPr lang="en-US" sz="2400" dirty="0">
              <a:effectLst/>
            </a:endParaRPr>
          </a:p>
          <a:p>
            <a:pPr marL="36900" indent="0">
              <a:buNone/>
            </a:pPr>
            <a:r>
              <a:rPr lang="en-US" sz="2400" i="1" dirty="0"/>
              <a:t>“…the relevant question before the Board is this: Was the distance …"reasonable" or not? Upon the evidence presented, the Board is unable to conclude one way or the other. Indeed, the degree of reasonableness could turn on a variety of factors, not the least of which are topography, weather conditions, and time of day. In other words, for purposes of example only, requiring an engineer to walk 3/4 of a mile across the prairie on a balmy spring day is likely more "reasonable" than requiring him to trudge 1350 feet straight uphill in a blinding snowstorm in the middle of the night. In any event, the Organization presented no evidence whatsoever (as was its burden) establishing that in this particular case the distance Carrier required Claimant to walk at </a:t>
            </a:r>
            <a:r>
              <a:rPr lang="en-US" sz="2400" i="1" dirty="0" err="1"/>
              <a:t>Ashfork</a:t>
            </a:r>
            <a:r>
              <a:rPr lang="en-US" sz="2400" i="1" dirty="0"/>
              <a:t> on February 23, 2002 was patently unreasonable.”</a:t>
            </a:r>
            <a:endParaRPr lang="en-US" sz="2400"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4045863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b="1" dirty="0">
                <a:effectLst/>
              </a:rPr>
              <a:t>The Hazards of Arbitration</a:t>
            </a:r>
            <a:endParaRPr lang="en-US" sz="3600" dirty="0">
              <a:effectLst/>
            </a:endParaRPr>
          </a:p>
        </p:txBody>
      </p:sp>
      <p:sp>
        <p:nvSpPr>
          <p:cNvPr id="3" name="Content Placeholder 2"/>
          <p:cNvSpPr>
            <a:spLocks noGrp="1"/>
          </p:cNvSpPr>
          <p:nvPr>
            <p:ph idx="1"/>
          </p:nvPr>
        </p:nvSpPr>
        <p:spPr>
          <a:xfrm>
            <a:off x="914400" y="1823346"/>
            <a:ext cx="7315200" cy="4795167"/>
          </a:xfrm>
        </p:spPr>
        <p:txBody>
          <a:bodyPr>
            <a:normAutofit/>
          </a:bodyPr>
          <a:lstStyle/>
          <a:p>
            <a:pPr marL="36900" indent="0">
              <a:buNone/>
            </a:pPr>
            <a:r>
              <a:rPr lang="en-US" sz="2400" dirty="0">
                <a:effectLst/>
              </a:rPr>
              <a:t>While arbitrators may find that the rule has been violated, they may disagree with the remedy being sought by the Organization. When this occurs it may be precedential and the Carrier may apply this remedy to future violations.</a:t>
            </a:r>
          </a:p>
          <a:p>
            <a:pPr marL="36900" indent="0">
              <a:buNone/>
            </a:pPr>
            <a:endParaRPr lang="en-US" sz="2400" dirty="0">
              <a:effectLst/>
            </a:endParaRPr>
          </a:p>
          <a:p>
            <a:pPr marL="36900" indent="0">
              <a:buNone/>
            </a:pPr>
            <a:r>
              <a:rPr lang="en-US" sz="2400" dirty="0">
                <a:effectLst/>
              </a:rPr>
              <a:t>An example of just such an Award occurred in 1999 on this property. </a:t>
            </a:r>
            <a:endParaRPr lang="en-US" sz="2400"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513849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b="1" dirty="0">
                <a:effectLst/>
              </a:rPr>
              <a:t>The Hazards of Arbitration</a:t>
            </a:r>
            <a:br>
              <a:rPr lang="en-US" sz="3600" b="1" dirty="0">
                <a:effectLst/>
              </a:rPr>
            </a:br>
            <a:r>
              <a:rPr lang="en-US" sz="3600" b="1" dirty="0">
                <a:effectLst/>
              </a:rPr>
              <a:t>PLB 6171 Award 2</a:t>
            </a:r>
            <a:endParaRPr lang="en-US" sz="3600" dirty="0">
              <a:effectLst/>
            </a:endParaRPr>
          </a:p>
        </p:txBody>
      </p:sp>
      <p:sp>
        <p:nvSpPr>
          <p:cNvPr id="3" name="Content Placeholder 2"/>
          <p:cNvSpPr>
            <a:spLocks noGrp="1"/>
          </p:cNvSpPr>
          <p:nvPr>
            <p:ph idx="1"/>
          </p:nvPr>
        </p:nvSpPr>
        <p:spPr>
          <a:xfrm>
            <a:off x="914400" y="1823346"/>
            <a:ext cx="7315200" cy="4795167"/>
          </a:xfrm>
        </p:spPr>
        <p:txBody>
          <a:bodyPr>
            <a:normAutofit/>
          </a:bodyPr>
          <a:lstStyle/>
          <a:p>
            <a:pPr marL="36900" indent="0">
              <a:buNone/>
            </a:pPr>
            <a:r>
              <a:rPr lang="en-US" sz="2400" dirty="0">
                <a:effectLst/>
              </a:rPr>
              <a:t>In this case there were two extra boards established at Gainesville, TX which had defined conditions. On May 17, 1993 an engineer was called from the North Board to supplement the South Board. The Claimant filed a claim for all service “over and above” guarantee.</a:t>
            </a:r>
          </a:p>
          <a:p>
            <a:pPr marL="36900" indent="0">
              <a:buNone/>
            </a:pPr>
            <a:endParaRPr lang="en-US" sz="2400" dirty="0">
              <a:effectLst/>
            </a:endParaRPr>
          </a:p>
          <a:p>
            <a:pPr marL="36900" indent="0">
              <a:buNone/>
            </a:pPr>
            <a:r>
              <a:rPr lang="en-US" sz="2400" dirty="0">
                <a:effectLst/>
              </a:rPr>
              <a:t>While the Board agreed that the agreement had been violated, it disagreed with the remedy being sought.</a:t>
            </a:r>
            <a:endParaRPr lang="en-US" sz="2400"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501188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b="1" dirty="0">
                <a:effectLst/>
              </a:rPr>
              <a:t>The Hazards of Arbitration</a:t>
            </a:r>
            <a:br>
              <a:rPr lang="en-US" sz="3600" b="1" dirty="0">
                <a:effectLst/>
              </a:rPr>
            </a:br>
            <a:r>
              <a:rPr lang="en-US" sz="3600" b="1" dirty="0">
                <a:effectLst/>
              </a:rPr>
              <a:t>PLB 6171 Award 2</a:t>
            </a:r>
            <a:endParaRPr lang="en-US" sz="3600" dirty="0">
              <a:effectLst/>
            </a:endParaRPr>
          </a:p>
        </p:txBody>
      </p:sp>
      <p:sp>
        <p:nvSpPr>
          <p:cNvPr id="3" name="Content Placeholder 2"/>
          <p:cNvSpPr>
            <a:spLocks noGrp="1"/>
          </p:cNvSpPr>
          <p:nvPr>
            <p:ph idx="1"/>
          </p:nvPr>
        </p:nvSpPr>
        <p:spPr>
          <a:xfrm>
            <a:off x="914400" y="1823346"/>
            <a:ext cx="7315200" cy="4795167"/>
          </a:xfrm>
        </p:spPr>
        <p:txBody>
          <a:bodyPr>
            <a:normAutofit fontScale="77500" lnSpcReduction="20000"/>
          </a:bodyPr>
          <a:lstStyle/>
          <a:p>
            <a:pPr marL="36900" indent="0">
              <a:buNone/>
            </a:pPr>
            <a:r>
              <a:rPr lang="en-US" sz="2400" dirty="0">
                <a:effectLst/>
              </a:rPr>
              <a:t>First, the Board noted the five exclusions in the rule (1990 Attachment “A”) that provided for payment “over and above” were as follows:</a:t>
            </a:r>
          </a:p>
          <a:p>
            <a:pPr marL="36900" indent="0">
              <a:buNone/>
            </a:pPr>
            <a:endParaRPr lang="en-US" sz="2400" dirty="0">
              <a:effectLst/>
            </a:endParaRPr>
          </a:p>
          <a:p>
            <a:pPr marL="494100" indent="-457200">
              <a:buFont typeface="+mj-lt"/>
              <a:buAutoNum type="alphaLcParenR"/>
            </a:pPr>
            <a:r>
              <a:rPr lang="en-US" sz="2400" i="1" dirty="0"/>
              <a:t>The monetary allowance for attending mandatory instruction and review classes on the Rules, Operating Department.</a:t>
            </a:r>
          </a:p>
          <a:p>
            <a:pPr marL="494100" indent="-457200">
              <a:buFont typeface="+mj-lt"/>
              <a:buAutoNum type="alphaLcParenR"/>
            </a:pPr>
            <a:r>
              <a:rPr lang="en-US" sz="2400" i="1" dirty="0"/>
              <a:t>The monetary allowance for attending retraining classes.</a:t>
            </a:r>
          </a:p>
          <a:p>
            <a:pPr marL="494100" indent="-457200">
              <a:buFont typeface="+mj-lt"/>
              <a:buAutoNum type="alphaLcParenR"/>
            </a:pPr>
            <a:r>
              <a:rPr lang="en-US" sz="2400" i="1" dirty="0"/>
              <a:t>The allowance for certified engineer instructor.</a:t>
            </a:r>
          </a:p>
          <a:p>
            <a:pPr marL="494100" indent="-457200">
              <a:buFont typeface="+mj-lt"/>
              <a:buAutoNum type="alphaLcParenR"/>
            </a:pPr>
            <a:r>
              <a:rPr lang="en-US" sz="2400" i="1" dirty="0"/>
              <a:t>Allowances for work performed outside the craft of locomotive engineer.</a:t>
            </a:r>
          </a:p>
          <a:p>
            <a:pPr marL="494100" indent="-457200">
              <a:buFont typeface="+mj-lt"/>
              <a:buAutoNum type="alphaLcParenR"/>
            </a:pPr>
            <a:r>
              <a:rPr lang="en-US" sz="2400" i="1" dirty="0"/>
              <a:t>Penalty payments, shall not be counted toward the guarantee.</a:t>
            </a:r>
            <a:endParaRPr lang="en-US" sz="2400" i="1" dirty="0">
              <a:effectLst/>
            </a:endParaRPr>
          </a:p>
          <a:p>
            <a:pPr marL="36900" indent="0">
              <a:buNone/>
            </a:pPr>
            <a:endParaRPr lang="en-US" sz="2400"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364430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b="1" dirty="0">
                <a:effectLst/>
              </a:rPr>
              <a:t>The Hazards of Arbitration</a:t>
            </a:r>
            <a:br>
              <a:rPr lang="en-US" sz="3600" b="1" dirty="0">
                <a:effectLst/>
              </a:rPr>
            </a:br>
            <a:r>
              <a:rPr lang="en-US" sz="3600" b="1" dirty="0">
                <a:effectLst/>
              </a:rPr>
              <a:t>PLB 6171 Award 2</a:t>
            </a:r>
            <a:endParaRPr lang="en-US" sz="3600" dirty="0">
              <a:effectLst/>
            </a:endParaRPr>
          </a:p>
        </p:txBody>
      </p:sp>
      <p:sp>
        <p:nvSpPr>
          <p:cNvPr id="3" name="Content Placeholder 2"/>
          <p:cNvSpPr>
            <a:spLocks noGrp="1"/>
          </p:cNvSpPr>
          <p:nvPr>
            <p:ph idx="1"/>
          </p:nvPr>
        </p:nvSpPr>
        <p:spPr>
          <a:xfrm>
            <a:off x="914400" y="1823346"/>
            <a:ext cx="7315200" cy="4795167"/>
          </a:xfrm>
        </p:spPr>
        <p:txBody>
          <a:bodyPr>
            <a:normAutofit/>
          </a:bodyPr>
          <a:lstStyle/>
          <a:p>
            <a:pPr marL="36900" indent="0">
              <a:buNone/>
            </a:pPr>
            <a:r>
              <a:rPr lang="en-US" sz="2400" dirty="0">
                <a:effectLst/>
              </a:rPr>
              <a:t>The Arbitrator ruled:</a:t>
            </a:r>
          </a:p>
          <a:p>
            <a:pPr marL="36900" indent="0">
              <a:buNone/>
            </a:pPr>
            <a:endParaRPr lang="en-US" sz="2400" i="1" dirty="0">
              <a:effectLst/>
            </a:endParaRPr>
          </a:p>
          <a:p>
            <a:pPr marL="36900" indent="0">
              <a:buNone/>
            </a:pPr>
            <a:r>
              <a:rPr lang="en-US" sz="2400" i="1" dirty="0">
                <a:effectLst/>
              </a:rPr>
              <a:t>Protecting Service as an engineer on some other extra board…is not excluded by the language of the rule… to make a payment to Claimant on the basis requested in this case would be akin to providing a sixth exclusion…</a:t>
            </a:r>
          </a:p>
          <a:p>
            <a:pPr marL="36900" indent="0">
              <a:buNone/>
            </a:pPr>
            <a:endParaRPr lang="en-US" sz="2400" i="1" dirty="0">
              <a:effectLst/>
            </a:endParaRPr>
          </a:p>
          <a:p>
            <a:pPr marL="36900" indent="0">
              <a:buNone/>
            </a:pPr>
            <a:r>
              <a:rPr lang="en-US" sz="2400" i="1" dirty="0">
                <a:effectLst/>
              </a:rPr>
              <a:t>That is something the Board is unwilling to do.</a:t>
            </a:r>
          </a:p>
          <a:p>
            <a:pPr marL="36900" indent="0">
              <a:buNone/>
            </a:pPr>
            <a:endParaRPr lang="en-US" sz="2400" i="1" dirty="0">
              <a:effectLst/>
            </a:endParaRPr>
          </a:p>
          <a:p>
            <a:pPr marL="36900" indent="0">
              <a:buNone/>
            </a:pPr>
            <a:endParaRPr lang="en-US" sz="2400" i="1" dirty="0">
              <a:effectLst/>
            </a:endParaRPr>
          </a:p>
          <a:p>
            <a:pPr marL="36900" indent="0">
              <a:buNone/>
            </a:pPr>
            <a:endParaRPr lang="en-US" sz="2400" i="1" dirty="0">
              <a:effectLst/>
            </a:endParaRPr>
          </a:p>
          <a:p>
            <a:pPr marL="36900" indent="0">
              <a:buNone/>
            </a:pPr>
            <a:endParaRPr lang="en-US" sz="2400"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951428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b="1" dirty="0">
                <a:effectLst/>
              </a:rPr>
              <a:t>The Hazards of Arbitration</a:t>
            </a:r>
            <a:br>
              <a:rPr lang="en-US" sz="3600" b="1" dirty="0">
                <a:effectLst/>
              </a:rPr>
            </a:br>
            <a:r>
              <a:rPr lang="en-US" sz="3600" b="1" dirty="0">
                <a:effectLst/>
              </a:rPr>
              <a:t>PLB 6171 Award 2</a:t>
            </a:r>
            <a:endParaRPr lang="en-US" sz="3600" dirty="0">
              <a:effectLst/>
            </a:endParaRPr>
          </a:p>
        </p:txBody>
      </p:sp>
      <p:sp>
        <p:nvSpPr>
          <p:cNvPr id="3" name="Content Placeholder 2"/>
          <p:cNvSpPr>
            <a:spLocks noGrp="1"/>
          </p:cNvSpPr>
          <p:nvPr>
            <p:ph idx="1"/>
          </p:nvPr>
        </p:nvSpPr>
        <p:spPr>
          <a:xfrm>
            <a:off x="914400" y="1823346"/>
            <a:ext cx="7315200" cy="4795167"/>
          </a:xfrm>
        </p:spPr>
        <p:txBody>
          <a:bodyPr>
            <a:normAutofit fontScale="92500" lnSpcReduction="20000"/>
          </a:bodyPr>
          <a:lstStyle/>
          <a:p>
            <a:pPr marL="36900" indent="0">
              <a:buNone/>
            </a:pPr>
            <a:r>
              <a:rPr lang="en-US" sz="2400" dirty="0">
                <a:effectLst/>
              </a:rPr>
              <a:t>The Arbitrator ruled (cont.):</a:t>
            </a:r>
          </a:p>
          <a:p>
            <a:pPr marL="36900" indent="0">
              <a:buNone/>
            </a:pPr>
            <a:endParaRPr lang="en-US" sz="2400" i="1" dirty="0">
              <a:effectLst/>
            </a:endParaRPr>
          </a:p>
          <a:p>
            <a:pPr marL="36900" indent="0">
              <a:buNone/>
            </a:pPr>
            <a:r>
              <a:rPr lang="en-US" sz="2400" i="1" dirty="0">
                <a:effectLst/>
              </a:rPr>
              <a:t>The Board realizes…that when an agreement violation is established a remedy must be provided…The Board notes that it was the Gainesville South extra board employees that lost work opportunities…Accordingly we will order that the earnings they lost as a group…be divided among all engineers on that board…</a:t>
            </a:r>
          </a:p>
          <a:p>
            <a:pPr marL="36900" indent="0">
              <a:buNone/>
            </a:pPr>
            <a:r>
              <a:rPr lang="en-US" sz="2400" i="1" dirty="0">
                <a:effectLst/>
              </a:rPr>
              <a:t>With respect to the Claimant, if he can establish that he would have made more money on May 17 &amp; 18…working the North Extra Board assignment, he shall be paid the difference…</a:t>
            </a:r>
          </a:p>
          <a:p>
            <a:pPr marL="36900" indent="0">
              <a:buNone/>
            </a:pPr>
            <a:endParaRPr lang="en-US" sz="2400" i="1" dirty="0">
              <a:effectLst/>
            </a:endParaRPr>
          </a:p>
          <a:p>
            <a:pPr marL="36900" indent="0">
              <a:buNone/>
            </a:pPr>
            <a:endParaRPr lang="en-US" sz="2400" i="1" dirty="0">
              <a:effectLst/>
            </a:endParaRPr>
          </a:p>
          <a:p>
            <a:pPr marL="36900" indent="0">
              <a:buNone/>
            </a:pPr>
            <a:endParaRPr lang="en-US" sz="2400" i="1" dirty="0">
              <a:effectLst/>
            </a:endParaRPr>
          </a:p>
          <a:p>
            <a:pPr marL="36900" indent="0">
              <a:buNone/>
            </a:pPr>
            <a:endParaRPr lang="en-US" sz="2400" i="1"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311533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 Me!!!</a:t>
            </a:r>
          </a:p>
        </p:txBody>
      </p:sp>
      <p:pic>
        <p:nvPicPr>
          <p:cNvPr id="4" name="My Movi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81113" y="2095500"/>
            <a:ext cx="6573837" cy="3694113"/>
          </a:xfrm>
        </p:spPr>
      </p:pic>
    </p:spTree>
    <p:extLst>
      <p:ext uri="{BB962C8B-B14F-4D97-AF65-F5344CB8AC3E}">
        <p14:creationId xmlns:p14="http://schemas.microsoft.com/office/powerpoint/2010/main" val="3688723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a:effectLst/>
              </a:rPr>
              <a:t>What is </a:t>
            </a:r>
            <a:r>
              <a:rPr lang="en-US" sz="3600" b="1" i="1" dirty="0">
                <a:effectLst/>
              </a:rPr>
              <a:t>on the property?</a:t>
            </a:r>
            <a:endParaRPr lang="en-US" sz="3600" dirty="0">
              <a:effectLst/>
            </a:endParaRPr>
          </a:p>
        </p:txBody>
      </p:sp>
      <p:sp>
        <p:nvSpPr>
          <p:cNvPr id="3" name="Content Placeholder 2"/>
          <p:cNvSpPr>
            <a:spLocks noGrp="1"/>
          </p:cNvSpPr>
          <p:nvPr>
            <p:ph idx="1"/>
          </p:nvPr>
        </p:nvSpPr>
        <p:spPr>
          <a:xfrm>
            <a:off x="914400" y="1805652"/>
            <a:ext cx="7315200" cy="4861366"/>
          </a:xfrm>
        </p:spPr>
        <p:txBody>
          <a:bodyPr>
            <a:normAutofit fontScale="92500" lnSpcReduction="20000"/>
          </a:bodyPr>
          <a:lstStyle/>
          <a:p>
            <a:pPr marL="36900" indent="0">
              <a:buNone/>
            </a:pPr>
            <a:r>
              <a:rPr lang="en-US" sz="2800" i="1" dirty="0">
                <a:effectLst/>
              </a:rPr>
              <a:t>Claimant had filed a claim for 8 hours pay when a Carrier officer operated a train while he was rested and available.</a:t>
            </a:r>
          </a:p>
          <a:p>
            <a:pPr marL="36900" indent="0">
              <a:buNone/>
            </a:pPr>
            <a:endParaRPr lang="en-US" sz="2800" i="1" dirty="0">
              <a:effectLst/>
            </a:endParaRPr>
          </a:p>
          <a:p>
            <a:pPr marL="36900" indent="0">
              <a:buNone/>
            </a:pPr>
            <a:r>
              <a:rPr lang="en-US" sz="2800" i="1" dirty="0">
                <a:effectLst/>
              </a:rPr>
              <a:t>After the claim was listed to the Board, the Claimant wrote a letter to the Board requesting that the claim be cancelled.</a:t>
            </a:r>
          </a:p>
          <a:p>
            <a:pPr marL="36900" indent="0">
              <a:buNone/>
            </a:pPr>
            <a:endParaRPr lang="en-US" sz="2800" i="1" dirty="0">
              <a:effectLst/>
            </a:endParaRPr>
          </a:p>
          <a:p>
            <a:pPr marL="36900" indent="0">
              <a:buNone/>
            </a:pPr>
            <a:r>
              <a:rPr lang="en-US" sz="2800" i="1" dirty="0">
                <a:effectLst/>
              </a:rPr>
              <a:t>As a result, the Carrier did not file a written response to the claim.</a:t>
            </a:r>
            <a:endParaRPr lang="en-US" sz="2400" dirty="0">
              <a:effectLst/>
            </a:endParaRPr>
          </a:p>
          <a:p>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589187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b="1" dirty="0">
                <a:effectLst/>
              </a:rPr>
              <a:t>Case Studies</a:t>
            </a:r>
            <a:endParaRPr lang="en-US" sz="3600" dirty="0">
              <a:effectLst/>
            </a:endParaRPr>
          </a:p>
        </p:txBody>
      </p:sp>
      <p:sp>
        <p:nvSpPr>
          <p:cNvPr id="3" name="Content Placeholder 2"/>
          <p:cNvSpPr>
            <a:spLocks noGrp="1"/>
          </p:cNvSpPr>
          <p:nvPr>
            <p:ph idx="1"/>
          </p:nvPr>
        </p:nvSpPr>
        <p:spPr>
          <a:xfrm>
            <a:off x="914400" y="1823347"/>
            <a:ext cx="7315200" cy="1702898"/>
          </a:xfrm>
        </p:spPr>
        <p:txBody>
          <a:bodyPr>
            <a:noAutofit/>
          </a:bodyPr>
          <a:lstStyle/>
          <a:p>
            <a:pPr marL="36900" indent="0">
              <a:buNone/>
            </a:pPr>
            <a:r>
              <a:rPr lang="en-US" sz="2400" dirty="0">
                <a:effectLst/>
              </a:rPr>
              <a:t>What follows are several cases which resulted in time claims that were submitted to the Local Chairman for handling. The intent of these studies is to assist in developing an on-property record that will support payment and, </a:t>
            </a:r>
            <a:r>
              <a:rPr lang="en-US" sz="2400" u="sng" dirty="0">
                <a:effectLst/>
              </a:rPr>
              <a:t>if necessary</a:t>
            </a:r>
            <a:r>
              <a:rPr lang="en-US" sz="2400" dirty="0">
                <a:effectLst/>
              </a:rPr>
              <a:t>, a sustaining award.</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986914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Multiple or Rotary Runaround</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fontScale="85000" lnSpcReduction="20000"/>
          </a:bodyPr>
          <a:lstStyle/>
          <a:p>
            <a:r>
              <a:rPr lang="en-US" sz="2400" i="1" dirty="0">
                <a:effectLst/>
              </a:rPr>
              <a:t>You received two claims; </a:t>
            </a:r>
          </a:p>
          <a:p>
            <a:pPr marL="36900" indent="0">
              <a:buNone/>
            </a:pPr>
            <a:endParaRPr lang="en-US" sz="2400" i="1" dirty="0">
              <a:effectLst/>
            </a:endParaRPr>
          </a:p>
          <a:p>
            <a:pPr lvl="1"/>
            <a:r>
              <a:rPr lang="en-US" sz="2400" i="1" dirty="0">
                <a:effectLst/>
              </a:rPr>
              <a:t>SR6146 is from a member who was runaround three (3) times in a span of 55 minutes. (Multiple Runarounds)</a:t>
            </a:r>
          </a:p>
          <a:p>
            <a:pPr lvl="1"/>
            <a:endParaRPr lang="en-US" sz="2400" i="1" dirty="0">
              <a:effectLst/>
            </a:endParaRPr>
          </a:p>
          <a:p>
            <a:pPr lvl="1"/>
            <a:r>
              <a:rPr lang="en-US" sz="2400" i="1" dirty="0">
                <a:effectLst/>
              </a:rPr>
              <a:t>SR6046 involves a Claimant who was three (3) times out when the fourth (4</a:t>
            </a:r>
            <a:r>
              <a:rPr lang="en-US" sz="2400" i="1" baseline="30000" dirty="0">
                <a:effectLst/>
              </a:rPr>
              <a:t>th</a:t>
            </a:r>
            <a:r>
              <a:rPr lang="en-US" sz="2400" i="1" dirty="0">
                <a:effectLst/>
              </a:rPr>
              <a:t>) out employee ran around the first three (3) employees. (Rotary Runaround)</a:t>
            </a:r>
          </a:p>
          <a:p>
            <a:pPr lvl="1"/>
            <a:endParaRPr lang="en-US" i="1" dirty="0">
              <a:effectLst/>
            </a:endParaRPr>
          </a:p>
          <a:p>
            <a:pPr lvl="1"/>
            <a:endParaRPr lang="en-US" dirty="0">
              <a:effectLst/>
            </a:endParaRPr>
          </a:p>
          <a:p>
            <a:pPr lvl="1"/>
            <a:endParaRPr lang="en-US" dirty="0">
              <a:effectLst/>
            </a:endParaRPr>
          </a:p>
          <a:p>
            <a:pPr marL="36900" indent="0">
              <a:buNone/>
            </a:pPr>
            <a:r>
              <a:rPr lang="en-US" dirty="0">
                <a:effectLst/>
              </a:rPr>
              <a:t>	</a:t>
            </a:r>
          </a:p>
          <a:p>
            <a:pPr marL="36900" indent="0">
              <a:buNone/>
            </a:pPr>
            <a:r>
              <a:rPr lang="en-US" dirty="0">
                <a:effectLst/>
              </a:rPr>
              <a:t> </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330144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7" name="Content Placeholder 6"/>
          <p:cNvSpPr>
            <a:spLocks noGrp="1"/>
          </p:cNvSpPr>
          <p:nvPr>
            <p:ph idx="1"/>
          </p:nvPr>
        </p:nvSpPr>
        <p:spPr/>
        <p:txBody>
          <a:bodyPr>
            <a:normAutofit/>
          </a:bodyPr>
          <a:lstStyle/>
          <a:p>
            <a:pPr marL="450000" lvl="1" indent="0">
              <a:buNone/>
            </a:pPr>
            <a:endParaRPr lang="en-US" i="1" dirty="0">
              <a:effectLst/>
            </a:endParaRPr>
          </a:p>
          <a:p>
            <a:pPr lvl="1"/>
            <a:endParaRPr lang="en-US" dirty="0">
              <a:effectLst/>
            </a:endParaRPr>
          </a:p>
          <a:p>
            <a:pPr lvl="1"/>
            <a:endParaRPr lang="en-US" dirty="0">
              <a:effectLst/>
            </a:endParaRPr>
          </a:p>
          <a:p>
            <a:pPr marL="36900" indent="0">
              <a:buNone/>
            </a:pPr>
            <a:r>
              <a:rPr lang="en-US" dirty="0">
                <a:effectLst/>
              </a:rPr>
              <a:t>	</a:t>
            </a:r>
          </a:p>
          <a:p>
            <a:pPr marL="36900" indent="0">
              <a:buNone/>
            </a:pPr>
            <a:r>
              <a:rPr lang="en-US" dirty="0">
                <a:effectLst/>
              </a:rPr>
              <a:t> </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pic>
        <p:nvPicPr>
          <p:cNvPr id="8" name="Picture 7"/>
          <p:cNvPicPr>
            <a:picLocks noChangeAspect="1"/>
          </p:cNvPicPr>
          <p:nvPr/>
        </p:nvPicPr>
        <p:blipFill>
          <a:blip r:embed="rId4"/>
          <a:stretch>
            <a:fillRect/>
          </a:stretch>
        </p:blipFill>
        <p:spPr>
          <a:xfrm>
            <a:off x="1524000" y="404812"/>
            <a:ext cx="6096000" cy="6048375"/>
          </a:xfrm>
          <a:prstGeom prst="rect">
            <a:avLst/>
          </a:prstGeom>
        </p:spPr>
      </p:pic>
    </p:spTree>
    <p:extLst>
      <p:ext uri="{BB962C8B-B14F-4D97-AF65-F5344CB8AC3E}">
        <p14:creationId xmlns:p14="http://schemas.microsoft.com/office/powerpoint/2010/main" val="1264570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Runarounds	</a:t>
            </a:r>
          </a:p>
        </p:txBody>
      </p:sp>
      <p:pic>
        <p:nvPicPr>
          <p:cNvPr id="4" name="Conf multiple runaroun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81113" y="2095500"/>
            <a:ext cx="6573837" cy="3694113"/>
          </a:xfrm>
        </p:spPr>
      </p:pic>
    </p:spTree>
    <p:extLst>
      <p:ext uri="{BB962C8B-B14F-4D97-AF65-F5344CB8AC3E}">
        <p14:creationId xmlns:p14="http://schemas.microsoft.com/office/powerpoint/2010/main" val="638936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Multiple Runaround</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fontScale="77500" lnSpcReduction="20000"/>
          </a:bodyPr>
          <a:lstStyle/>
          <a:p>
            <a:pPr lvl="1"/>
            <a:endParaRPr lang="en-US" i="1" dirty="0">
              <a:effectLst/>
            </a:endParaRPr>
          </a:p>
          <a:p>
            <a:pPr marL="36900" indent="0">
              <a:buNone/>
            </a:pPr>
            <a:r>
              <a:rPr lang="en-US" sz="3100" b="1" dirty="0">
                <a:effectLst/>
              </a:rPr>
              <a:t>Runarounds (Knob Lick, MO)</a:t>
            </a:r>
          </a:p>
          <a:p>
            <a:pPr marL="36900" indent="0">
              <a:buNone/>
            </a:pPr>
            <a:r>
              <a:rPr lang="en-US" sz="3100" b="1" dirty="0">
                <a:effectLst/>
              </a:rPr>
              <a:t>ARTICLE 11</a:t>
            </a:r>
            <a:endParaRPr lang="en-US" sz="3100" dirty="0">
              <a:effectLst/>
            </a:endParaRPr>
          </a:p>
          <a:p>
            <a:pPr marL="36900" indent="0">
              <a:buNone/>
            </a:pPr>
            <a:r>
              <a:rPr lang="en-US" sz="3100" dirty="0">
                <a:effectLst/>
              </a:rPr>
              <a:t>(a-1) Engineers not assigned to regular runs will run first in, first out of terminals. An engineer who may be wrongfully deprived of his turn by reason of engineers being called out of turn shall be paid 100 miles and stand last out.</a:t>
            </a:r>
          </a:p>
          <a:p>
            <a:pPr marL="36900" indent="0">
              <a:buNone/>
            </a:pPr>
            <a:endParaRPr lang="en-US" sz="3100" dirty="0">
              <a:effectLst/>
            </a:endParaRPr>
          </a:p>
          <a:p>
            <a:pPr marL="36900" indent="0">
              <a:buNone/>
            </a:pPr>
            <a:endParaRPr lang="en-US" dirty="0">
              <a:effectLst/>
            </a:endParaRPr>
          </a:p>
          <a:p>
            <a:pPr marL="36900" indent="0">
              <a:buNone/>
            </a:pPr>
            <a:r>
              <a:rPr lang="en-US" dirty="0">
                <a:effectLst/>
              </a:rPr>
              <a:t> </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1729833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Multiple Runaround</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fontScale="92500" lnSpcReduction="10000"/>
          </a:bodyPr>
          <a:lstStyle/>
          <a:p>
            <a:pPr lvl="1"/>
            <a:endParaRPr lang="en-US" i="1" dirty="0">
              <a:effectLst/>
            </a:endParaRPr>
          </a:p>
          <a:p>
            <a:pPr marL="36900" indent="0">
              <a:buNone/>
            </a:pPr>
            <a:r>
              <a:rPr lang="en-US" sz="2400" b="1" dirty="0">
                <a:effectLst/>
              </a:rPr>
              <a:t>PLB 6171 Award No 29 </a:t>
            </a:r>
          </a:p>
          <a:p>
            <a:pPr marL="36900" indent="0">
              <a:buNone/>
            </a:pPr>
            <a:endParaRPr lang="en-US" sz="2400" b="1" i="1" dirty="0">
              <a:effectLst/>
              <a:latin typeface="Century Schoolbook" panose="02040604050505020304" pitchFamily="18" charset="0"/>
              <a:ea typeface="Calibri" panose="020F0502020204030204" pitchFamily="34" charset="0"/>
              <a:cs typeface="Times New Roman" panose="02020603050405020304" pitchFamily="18" charset="0"/>
            </a:endParaRPr>
          </a:p>
          <a:p>
            <a:pPr marL="36900" indent="0">
              <a:buNone/>
            </a:pPr>
            <a:r>
              <a:rPr lang="en-US" b="1" i="1" dirty="0">
                <a:effectLst/>
                <a:latin typeface="Century Schoolbook" panose="02040604050505020304" pitchFamily="18" charset="0"/>
                <a:ea typeface="Calibri" panose="020F0502020204030204" pitchFamily="34" charset="0"/>
                <a:cs typeface="Times New Roman" panose="02020603050405020304" pitchFamily="18" charset="0"/>
              </a:rPr>
              <a:t>The Carrier's position fails to recognize that basically the rule involved establishes compensation for violation of the employee's contractual seniority status by reason of the runaround. Payment for the first run around does not mitigate the significance of the second run around </a:t>
            </a:r>
            <a:r>
              <a:rPr lang="en-US" b="1" i="1" u="sng" dirty="0">
                <a:effectLst/>
                <a:latin typeface="Century Schoolbook" panose="02040604050505020304" pitchFamily="18" charset="0"/>
                <a:ea typeface="Calibri" panose="020F0502020204030204" pitchFamily="34" charset="0"/>
                <a:cs typeface="Times New Roman" panose="02020603050405020304" pitchFamily="18" charset="0"/>
              </a:rPr>
              <a:t>unless the parties have so agreed</a:t>
            </a:r>
            <a:r>
              <a:rPr lang="en-US" b="1" i="1" dirty="0">
                <a:effectLst/>
                <a:latin typeface="Century Schoolbook" panose="02040604050505020304" pitchFamily="18" charset="0"/>
                <a:ea typeface="Calibri" panose="020F0502020204030204" pitchFamily="34" charset="0"/>
                <a:cs typeface="Times New Roman" panose="02020603050405020304" pitchFamily="18" charset="0"/>
              </a:rPr>
              <a:t>…no such agreement appears in the rule here.</a:t>
            </a:r>
            <a:endParaRPr lang="en-US" dirty="0">
              <a:effectLst/>
            </a:endParaRPr>
          </a:p>
          <a:p>
            <a:pPr marL="36900" indent="0">
              <a:buNone/>
            </a:pPr>
            <a:r>
              <a:rPr lang="en-US" dirty="0">
                <a:effectLst/>
              </a:rPr>
              <a:t>	</a:t>
            </a:r>
          </a:p>
          <a:p>
            <a:pPr marL="36900" indent="0">
              <a:buNone/>
            </a:pPr>
            <a:r>
              <a:rPr lang="en-US" dirty="0">
                <a:effectLst/>
              </a:rPr>
              <a:t> </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31015253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Multiple Runaround</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lnSpcReduction="10000"/>
          </a:bodyPr>
          <a:lstStyle/>
          <a:p>
            <a:pPr lvl="1"/>
            <a:endParaRPr lang="en-US" i="1" dirty="0">
              <a:effectLst/>
            </a:endParaRPr>
          </a:p>
          <a:p>
            <a:pPr marL="36900" indent="0">
              <a:buNone/>
            </a:pPr>
            <a:r>
              <a:rPr lang="en-US" sz="2400" b="1" dirty="0">
                <a:effectLst/>
              </a:rPr>
              <a:t>Letter of Understanding Dec. 19, 2002 (Knob Lick, MO)</a:t>
            </a:r>
          </a:p>
          <a:p>
            <a:pPr lvl="1"/>
            <a:endParaRPr lang="en-US" dirty="0">
              <a:effectLst/>
            </a:endParaRPr>
          </a:p>
          <a:p>
            <a:pPr marL="450000" lvl="1" indent="0">
              <a:buNone/>
            </a:pPr>
            <a:r>
              <a:rPr lang="en-US" b="1" i="1" dirty="0">
                <a:effectLst/>
                <a:latin typeface="Century Schoolbook" panose="02040604050505020304" pitchFamily="18" charset="0"/>
                <a:ea typeface="Calibri" panose="020F0502020204030204" pitchFamily="34" charset="0"/>
                <a:cs typeface="Times New Roman" panose="02020603050405020304" pitchFamily="18" charset="0"/>
              </a:rPr>
              <a:t>We agreed that our interpretation of the schedule rules concerning board runarounds and the application of the first in/first out rule provide that an employee would be paid one basic day and stand first out if runaround. Additionally, we also agreed that no claim would be progressed for so-called multiple board runarounds.</a:t>
            </a:r>
            <a:endParaRPr lang="en-US" dirty="0">
              <a:effectLst/>
            </a:endParaRPr>
          </a:p>
          <a:p>
            <a:pPr marL="36900" indent="0">
              <a:buNone/>
            </a:pPr>
            <a:r>
              <a:rPr lang="en-US" dirty="0">
                <a:effectLst/>
              </a:rPr>
              <a:t>	</a:t>
            </a:r>
          </a:p>
          <a:p>
            <a:pPr marL="36900" indent="0">
              <a:buNone/>
            </a:pPr>
            <a:r>
              <a:rPr lang="en-US" dirty="0">
                <a:effectLst/>
              </a:rPr>
              <a:t> </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22603509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7" name="Content Placeholder 6"/>
          <p:cNvSpPr>
            <a:spLocks noGrp="1"/>
          </p:cNvSpPr>
          <p:nvPr>
            <p:ph idx="1"/>
          </p:nvPr>
        </p:nvSpPr>
        <p:spPr/>
        <p:txBody>
          <a:bodyPr>
            <a:normAutofit/>
          </a:bodyPr>
          <a:lstStyle/>
          <a:p>
            <a:pPr marL="450000" lvl="1" indent="0">
              <a:buNone/>
            </a:pPr>
            <a:endParaRPr lang="en-US" i="1" dirty="0">
              <a:effectLst/>
            </a:endParaRPr>
          </a:p>
          <a:p>
            <a:pPr lvl="1"/>
            <a:endParaRPr lang="en-US" dirty="0">
              <a:effectLst/>
            </a:endParaRPr>
          </a:p>
          <a:p>
            <a:pPr lvl="1"/>
            <a:endParaRPr lang="en-US" dirty="0">
              <a:effectLst/>
            </a:endParaRPr>
          </a:p>
          <a:p>
            <a:pPr marL="36900" indent="0">
              <a:buNone/>
            </a:pPr>
            <a:r>
              <a:rPr lang="en-US" dirty="0">
                <a:effectLst/>
              </a:rPr>
              <a:t>	</a:t>
            </a:r>
          </a:p>
          <a:p>
            <a:pPr marL="36900" indent="0">
              <a:buNone/>
            </a:pPr>
            <a:r>
              <a:rPr lang="en-US" dirty="0">
                <a:effectLst/>
              </a:rPr>
              <a:t> </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pic>
        <p:nvPicPr>
          <p:cNvPr id="2" name="Pictur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1272" y="288560"/>
            <a:ext cx="5621455" cy="6234160"/>
          </a:xfrm>
          <a:prstGeom prst="rect">
            <a:avLst/>
          </a:prstGeom>
        </p:spPr>
      </p:pic>
    </p:spTree>
    <p:extLst>
      <p:ext uri="{BB962C8B-B14F-4D97-AF65-F5344CB8AC3E}">
        <p14:creationId xmlns:p14="http://schemas.microsoft.com/office/powerpoint/2010/main" val="3250703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Rotary Runaround</a:t>
            </a:r>
            <a:endParaRPr lang="en-US" sz="2800" dirty="0">
              <a:effectLst/>
            </a:endParaRPr>
          </a:p>
        </p:txBody>
      </p:sp>
      <p:sp>
        <p:nvSpPr>
          <p:cNvPr id="7" name="Content Placeholder 6"/>
          <p:cNvSpPr>
            <a:spLocks noGrp="1"/>
          </p:cNvSpPr>
          <p:nvPr>
            <p:ph idx="1"/>
          </p:nvPr>
        </p:nvSpPr>
        <p:spPr>
          <a:xfrm>
            <a:off x="685346" y="1654630"/>
            <a:ext cx="7765322" cy="4792469"/>
          </a:xfrm>
        </p:spPr>
        <p:txBody>
          <a:bodyPr>
            <a:noAutofit/>
          </a:bodyPr>
          <a:lstStyle/>
          <a:p>
            <a:pPr marL="36900" indent="0">
              <a:buNone/>
            </a:pPr>
            <a:endParaRPr lang="en-US" sz="2400" b="1" baseline="30000" dirty="0">
              <a:effectLst/>
            </a:endParaRPr>
          </a:p>
          <a:p>
            <a:pPr marL="36900" indent="0">
              <a:buNone/>
            </a:pPr>
            <a:r>
              <a:rPr lang="en-US" sz="2800" b="1" baseline="30000" dirty="0">
                <a:effectLst/>
              </a:rPr>
              <a:t>Section 1 -  First-In, First-Out; Payment for Run-around (somewhere, CA)</a:t>
            </a:r>
            <a:endParaRPr lang="en-US" sz="2800" baseline="30000" dirty="0">
              <a:effectLst/>
            </a:endParaRPr>
          </a:p>
          <a:p>
            <a:pPr marL="36900" indent="0">
              <a:buNone/>
            </a:pPr>
            <a:endParaRPr lang="en-US" sz="2800" baseline="30000" dirty="0">
              <a:effectLst/>
            </a:endParaRPr>
          </a:p>
          <a:p>
            <a:pPr marL="36900" indent="0">
              <a:buNone/>
            </a:pPr>
            <a:r>
              <a:rPr lang="en-US" sz="2800" baseline="30000" dirty="0">
                <a:effectLst/>
              </a:rPr>
              <a:t>(d)     Engineers not assigned to regular runs, who are run around in terminals, through no fault of their own, shall be allowed one (1) day's pay at the applicable rate for the engine used and class of service for which the engineer runaround stood, but not to exceed one (1) such payment in any twenty-four (24) hour period, and stand first out. This applies to each man losing a turn.</a:t>
            </a:r>
          </a:p>
          <a:p>
            <a:endParaRPr lang="en-US" sz="2800" baseline="30000" dirty="0">
              <a:effectLst/>
            </a:endParaRPr>
          </a:p>
          <a:p>
            <a:pPr marL="36900" indent="0">
              <a:buNone/>
            </a:pPr>
            <a:endParaRPr lang="en-US" sz="3100" dirty="0">
              <a:effectLst/>
            </a:endParaRPr>
          </a:p>
          <a:p>
            <a:pPr lvl="1"/>
            <a:endParaRPr lang="en-US" dirty="0">
              <a:effectLst/>
            </a:endParaRPr>
          </a:p>
          <a:p>
            <a:pPr lvl="1"/>
            <a:endParaRPr lang="en-US" dirty="0">
              <a:effectLst/>
            </a:endParaRPr>
          </a:p>
          <a:p>
            <a:pPr marL="36900" indent="0">
              <a:buNone/>
            </a:pPr>
            <a:r>
              <a:rPr lang="en-US" dirty="0">
                <a:effectLst/>
              </a:rPr>
              <a:t>	</a:t>
            </a:r>
          </a:p>
          <a:p>
            <a:pPr marL="36900" indent="0">
              <a:buNone/>
            </a:pPr>
            <a:r>
              <a:rPr lang="en-US" dirty="0">
                <a:effectLst/>
              </a:rPr>
              <a:t> </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15454817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Rotary Runaround</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Autofit/>
          </a:bodyPr>
          <a:lstStyle/>
          <a:p>
            <a:pPr marL="36900" indent="0">
              <a:buNone/>
            </a:pPr>
            <a:endParaRPr lang="en-US" sz="2400" b="1" baseline="30000" dirty="0">
              <a:effectLst/>
            </a:endParaRPr>
          </a:p>
          <a:p>
            <a:pPr marL="36900" indent="0">
              <a:buNone/>
            </a:pPr>
            <a:r>
              <a:rPr lang="en-US" sz="3200" u="sng" baseline="30000" dirty="0">
                <a:effectLst/>
              </a:rPr>
              <a:t>PLB 94 Award No. 23</a:t>
            </a:r>
          </a:p>
          <a:p>
            <a:pPr marL="36900" indent="0">
              <a:buNone/>
            </a:pPr>
            <a:r>
              <a:rPr lang="en-US" sz="2400" dirty="0">
                <a:effectLst/>
              </a:rPr>
              <a:t>The rule reads that the first out will work on all vacancies. It is impossible for more than one man to "stand first ... out" on a list. There is no provision in the rules for payment to anyone who does not stand first-out.</a:t>
            </a:r>
          </a:p>
          <a:p>
            <a:pPr lvl="1"/>
            <a:endParaRPr lang="en-US" dirty="0">
              <a:effectLst/>
            </a:endParaRPr>
          </a:p>
          <a:p>
            <a:pPr lvl="1"/>
            <a:endParaRPr lang="en-US" dirty="0">
              <a:effectLst/>
            </a:endParaRPr>
          </a:p>
          <a:p>
            <a:pPr marL="36900" indent="0">
              <a:buNone/>
            </a:pPr>
            <a:r>
              <a:rPr lang="en-US" dirty="0">
                <a:effectLst/>
              </a:rPr>
              <a:t>	</a:t>
            </a:r>
          </a:p>
          <a:p>
            <a:pPr marL="36900" indent="0">
              <a:buNone/>
            </a:pPr>
            <a:r>
              <a:rPr lang="en-US" dirty="0">
                <a:effectLst/>
              </a:rPr>
              <a:t> </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12513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a:effectLst/>
              </a:rPr>
              <a:t>What is </a:t>
            </a:r>
            <a:r>
              <a:rPr lang="en-US" sz="3600" b="1" i="1" dirty="0">
                <a:effectLst/>
              </a:rPr>
              <a:t>on the property?</a:t>
            </a:r>
            <a:endParaRPr lang="en-US" sz="3600" dirty="0">
              <a:effectLst/>
            </a:endParaRPr>
          </a:p>
        </p:txBody>
      </p:sp>
      <p:sp>
        <p:nvSpPr>
          <p:cNvPr id="3" name="Content Placeholder 2"/>
          <p:cNvSpPr>
            <a:spLocks noGrp="1"/>
          </p:cNvSpPr>
          <p:nvPr>
            <p:ph idx="1"/>
          </p:nvPr>
        </p:nvSpPr>
        <p:spPr>
          <a:xfrm>
            <a:off x="914400" y="1805652"/>
            <a:ext cx="7315200" cy="4861366"/>
          </a:xfrm>
        </p:spPr>
        <p:txBody>
          <a:bodyPr>
            <a:normAutofit/>
          </a:bodyPr>
          <a:lstStyle/>
          <a:p>
            <a:pPr marL="36900" indent="0">
              <a:buNone/>
            </a:pPr>
            <a:r>
              <a:rPr lang="en-US" sz="2800" i="1" dirty="0">
                <a:effectLst/>
              </a:rPr>
              <a:t>The board ruled that Claimant “had no authority to withdraw the claim”.</a:t>
            </a:r>
          </a:p>
          <a:p>
            <a:pPr marL="36900" indent="0">
              <a:buNone/>
            </a:pPr>
            <a:endParaRPr lang="en-US" sz="2800" i="1" dirty="0">
              <a:effectLst/>
            </a:endParaRPr>
          </a:p>
          <a:p>
            <a:pPr marL="36900" indent="0">
              <a:buNone/>
            </a:pPr>
            <a:r>
              <a:rPr lang="en-US" sz="2800" i="1" dirty="0">
                <a:effectLst/>
              </a:rPr>
              <a:t>“The Board is bound by the facts established in the handling on the property.”</a:t>
            </a:r>
          </a:p>
          <a:p>
            <a:endParaRPr lang="en-US" sz="2800" i="1" dirty="0">
              <a:effectLst/>
            </a:endParaRPr>
          </a:p>
          <a:p>
            <a:pPr marL="36900" indent="0">
              <a:buNone/>
            </a:pPr>
            <a:r>
              <a:rPr lang="en-US" sz="2800" i="1" dirty="0">
                <a:effectLst/>
              </a:rPr>
              <a:t>Claim Sustained</a:t>
            </a:r>
          </a:p>
          <a:p>
            <a:pPr marL="36900" indent="0">
              <a:buNone/>
            </a:pPr>
            <a:r>
              <a:rPr lang="en-US" sz="2400" i="1" dirty="0">
                <a:effectLst/>
              </a:rPr>
              <a:t>1-23968 (</a:t>
            </a:r>
            <a:r>
              <a:rPr lang="en-US" sz="2400" i="1" dirty="0" err="1">
                <a:effectLst/>
              </a:rPr>
              <a:t>Twomey</a:t>
            </a:r>
            <a:r>
              <a:rPr lang="en-US" sz="2400" i="1" dirty="0">
                <a:effectLst/>
              </a:rPr>
              <a:t>)</a:t>
            </a:r>
            <a:endParaRPr lang="en-US" sz="2400" dirty="0">
              <a:effectLst/>
            </a:endParaRPr>
          </a:p>
          <a:p>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571810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Runaround</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pPr lvl="1"/>
            <a:endParaRPr lang="en-US" i="1" dirty="0">
              <a:effectLst/>
            </a:endParaRPr>
          </a:p>
          <a:p>
            <a:pPr marL="36900" indent="0" algn="ctr">
              <a:buNone/>
            </a:pPr>
            <a:endParaRPr lang="en-US" sz="3200" b="1" dirty="0">
              <a:effectLst/>
            </a:endParaRPr>
          </a:p>
          <a:p>
            <a:pPr marL="36900" indent="0" algn="ctr">
              <a:buNone/>
            </a:pPr>
            <a:r>
              <a:rPr lang="en-US" sz="3200" b="1" dirty="0">
                <a:effectLst/>
              </a:rPr>
              <a:t>Formal Claim Conference</a:t>
            </a:r>
            <a:endParaRPr lang="en-US" sz="3200" dirty="0">
              <a:effectLst/>
            </a:endParaRPr>
          </a:p>
          <a:p>
            <a:pPr marL="36900" indent="0">
              <a:buNone/>
            </a:pPr>
            <a:r>
              <a:rPr lang="en-US" dirty="0">
                <a:effectLst/>
              </a:rPr>
              <a:t>	</a:t>
            </a:r>
          </a:p>
          <a:p>
            <a:pPr marL="36900" indent="0">
              <a:buNone/>
            </a:pPr>
            <a:r>
              <a:rPr lang="en-US" dirty="0">
                <a:effectLst/>
              </a:rPr>
              <a:t> </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4154557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Hearing and Vision Tests</a:t>
            </a:r>
            <a:br>
              <a:rPr lang="en-US" sz="3600" dirty="0">
                <a:effectLst/>
              </a:rPr>
            </a:br>
            <a:endParaRPr lang="en-US" sz="36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pPr marL="36900" indent="0">
              <a:buNone/>
            </a:pPr>
            <a:endParaRPr lang="en-US" sz="2400" b="1" dirty="0"/>
          </a:p>
          <a:p>
            <a:pPr marL="36900" indent="0">
              <a:buNone/>
            </a:pPr>
            <a:endParaRPr lang="en-US" sz="2400" b="1" dirty="0"/>
          </a:p>
          <a:p>
            <a:pPr marL="36900" indent="0">
              <a:buNone/>
            </a:pPr>
            <a:r>
              <a:rPr lang="en-US" sz="2400" b="1" dirty="0"/>
              <a:t>Claimant submitted a ticket for “Lost Time” after completing a Hearing and Vision test.</a:t>
            </a:r>
            <a:endParaRPr lang="en-US" sz="2400" i="1" dirty="0"/>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27349435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820616" cy="1154097"/>
          </a:xfrm>
        </p:spPr>
        <p:txBody>
          <a:bodyPr>
            <a:normAutofit/>
          </a:bodyPr>
          <a:lstStyle/>
          <a:p>
            <a:br>
              <a:rPr lang="en-US" sz="3600" dirty="0">
                <a:effectLst/>
              </a:rPr>
            </a:br>
            <a:endParaRPr lang="en-US" sz="2200" dirty="0">
              <a:effectLst/>
            </a:endParaRPr>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907177" y="513807"/>
            <a:ext cx="5381897" cy="5904410"/>
          </a:xfrm>
        </p:spPr>
      </p:pic>
      <p:pic>
        <p:nvPicPr>
          <p:cNvPr id="5" name="Picture 4" descr="BLETblackgold.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13778113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Hearing and Vision Tests</a:t>
            </a:r>
            <a:br>
              <a:rPr lang="en-US" sz="3600" dirty="0">
                <a:effectLst/>
              </a:rPr>
            </a:br>
            <a:r>
              <a:rPr lang="en-US" sz="3200" dirty="0">
                <a:effectLst/>
              </a:rPr>
              <a:t>Schedule Rule</a:t>
            </a:r>
          </a:p>
        </p:txBody>
      </p:sp>
      <p:sp>
        <p:nvSpPr>
          <p:cNvPr id="7" name="Content Placeholder 6"/>
          <p:cNvSpPr>
            <a:spLocks noGrp="1"/>
          </p:cNvSpPr>
          <p:nvPr>
            <p:ph idx="1"/>
          </p:nvPr>
        </p:nvSpPr>
        <p:spPr>
          <a:xfrm>
            <a:off x="685346" y="1654630"/>
            <a:ext cx="7765322" cy="4659084"/>
          </a:xfrm>
        </p:spPr>
        <p:txBody>
          <a:bodyPr>
            <a:normAutofit fontScale="85000" lnSpcReduction="20000"/>
          </a:bodyPr>
          <a:lstStyle/>
          <a:p>
            <a:pPr marL="0" indent="0">
              <a:buNone/>
            </a:pPr>
            <a:endParaRPr lang="en-US" sz="2400" i="1" dirty="0">
              <a:effectLst/>
            </a:endParaRPr>
          </a:p>
          <a:p>
            <a:pPr marL="0" indent="0">
              <a:buNone/>
            </a:pPr>
            <a:r>
              <a:rPr lang="en-US" sz="2400" i="1" dirty="0">
                <a:effectLst/>
              </a:rPr>
              <a:t>When instructed by the Carrier to undergo medical examination at the home terminal or at his point of residence, </a:t>
            </a:r>
            <a:r>
              <a:rPr lang="en-US" sz="2400" b="1" i="1" dirty="0">
                <a:effectLst/>
              </a:rPr>
              <a:t>the </a:t>
            </a:r>
            <a:r>
              <a:rPr lang="en-US" sz="2400" b="1" i="1" u="sng" dirty="0">
                <a:effectLst/>
              </a:rPr>
              <a:t>employee will make a reasonable effort to obtain the medical examination without loss of time.</a:t>
            </a:r>
            <a:r>
              <a:rPr lang="en-US" sz="2400" b="1" i="1" dirty="0">
                <a:effectLst/>
              </a:rPr>
              <a:t> </a:t>
            </a:r>
            <a:r>
              <a:rPr lang="en-US" sz="2400" i="1" dirty="0">
                <a:effectLst/>
              </a:rPr>
              <a:t>If, in his opinion, he is unable to do so, </a:t>
            </a:r>
            <a:r>
              <a:rPr lang="en-US" sz="2400" b="1" i="1" u="sng" dirty="0">
                <a:effectLst/>
              </a:rPr>
              <a:t>such advice must be furnished to his appropriate supervisor in order to permit to arrange for scheduling such examination which will be a requirement in order to receive pay under this rule for all time lost </a:t>
            </a:r>
            <a:r>
              <a:rPr lang="en-US" sz="2400" i="1" dirty="0">
                <a:effectLst/>
              </a:rPr>
              <a:t>(if any). After the scheduling of the examination, if an employee is displaced from or bids off his assignment, he must notify the Carrier at least 24 hours in advance of his appointment in order to permit rescheduling of the examination to avoid loss of time.</a:t>
            </a:r>
          </a:p>
          <a:p>
            <a:pPr marL="36900" indent="0">
              <a:buNone/>
            </a:pPr>
            <a:r>
              <a:rPr lang="en-US" sz="2400" dirty="0">
                <a:effectLst/>
              </a:rPr>
              <a:t> </a:t>
            </a: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25185845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Hearing and Vision Tests</a:t>
            </a:r>
            <a:br>
              <a:rPr lang="en-US" sz="3600" dirty="0">
                <a:effectLst/>
              </a:rPr>
            </a:br>
            <a:endParaRPr lang="en-US" sz="3200" dirty="0">
              <a:effectLst/>
            </a:endParaRPr>
          </a:p>
        </p:txBody>
      </p:sp>
      <p:sp>
        <p:nvSpPr>
          <p:cNvPr id="7" name="Content Placeholder 6"/>
          <p:cNvSpPr>
            <a:spLocks noGrp="1"/>
          </p:cNvSpPr>
          <p:nvPr>
            <p:ph idx="1"/>
          </p:nvPr>
        </p:nvSpPr>
        <p:spPr>
          <a:xfrm>
            <a:off x="685346" y="1654630"/>
            <a:ext cx="7765322" cy="4659084"/>
          </a:xfrm>
        </p:spPr>
        <p:txBody>
          <a:bodyPr>
            <a:normAutofit fontScale="77500" lnSpcReduction="20000"/>
          </a:bodyPr>
          <a:lstStyle/>
          <a:p>
            <a:r>
              <a:rPr lang="en-US" sz="2400" i="1" dirty="0">
                <a:effectLst/>
              </a:rPr>
              <a:t>Claimant received notification on January 1 that he needed to secure the hearing and vision test prior to January 6.</a:t>
            </a:r>
          </a:p>
          <a:p>
            <a:endParaRPr lang="en-US" sz="2400" i="1" dirty="0">
              <a:effectLst/>
            </a:endParaRPr>
          </a:p>
          <a:p>
            <a:r>
              <a:rPr lang="en-US" sz="2400" i="1" dirty="0">
                <a:effectLst/>
              </a:rPr>
              <a:t>Claimant contacted LHI and was scheduled for an exam on January 4 at 11:00 a.m.</a:t>
            </a:r>
          </a:p>
          <a:p>
            <a:endParaRPr lang="en-US" sz="2400" i="1" dirty="0">
              <a:effectLst/>
            </a:endParaRPr>
          </a:p>
          <a:p>
            <a:r>
              <a:rPr lang="en-US" sz="2400" i="1" dirty="0">
                <a:effectLst/>
              </a:rPr>
              <a:t>Claimant missed a round trip in ID Pool Service.</a:t>
            </a:r>
          </a:p>
          <a:p>
            <a:endParaRPr lang="en-US" sz="2400" i="1" dirty="0">
              <a:effectLst/>
            </a:endParaRPr>
          </a:p>
          <a:p>
            <a:r>
              <a:rPr lang="en-US" sz="2400" i="1" dirty="0">
                <a:effectLst/>
              </a:rPr>
              <a:t>A review of the Mobile Medical Van schedule shows it was not due at his location until January 12.</a:t>
            </a:r>
          </a:p>
          <a:p>
            <a:endParaRPr lang="en-US" sz="2400" i="1" dirty="0">
              <a:effectLst/>
            </a:endParaRPr>
          </a:p>
          <a:p>
            <a:r>
              <a:rPr lang="en-US" sz="2400" i="1" dirty="0">
                <a:effectLst/>
              </a:rPr>
              <a:t>Claimant did not contact a supervisor prior to taking the test.</a:t>
            </a:r>
          </a:p>
          <a:p>
            <a:endParaRPr lang="en-US" sz="2400" i="1" dirty="0">
              <a:effectLst/>
            </a:endParaRP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4960124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Hearing and Vision Tests</a:t>
            </a:r>
            <a:br>
              <a:rPr lang="en-US" sz="3600" dirty="0">
                <a:effectLst/>
              </a:rPr>
            </a:br>
            <a:r>
              <a:rPr lang="en-US" sz="2800" dirty="0">
                <a:effectLst/>
              </a:rPr>
              <a:t>Arbitration History</a:t>
            </a:r>
          </a:p>
        </p:txBody>
      </p:sp>
      <p:sp>
        <p:nvSpPr>
          <p:cNvPr id="7" name="Content Placeholder 6"/>
          <p:cNvSpPr>
            <a:spLocks noGrp="1"/>
          </p:cNvSpPr>
          <p:nvPr>
            <p:ph idx="1"/>
          </p:nvPr>
        </p:nvSpPr>
        <p:spPr>
          <a:xfrm>
            <a:off x="685346" y="1654630"/>
            <a:ext cx="7765322" cy="4659084"/>
          </a:xfrm>
        </p:spPr>
        <p:txBody>
          <a:bodyPr>
            <a:normAutofit fontScale="70000" lnSpcReduction="20000"/>
          </a:bodyPr>
          <a:lstStyle/>
          <a:p>
            <a:r>
              <a:rPr lang="en-US" sz="2400" b="1" dirty="0">
                <a:effectLst/>
              </a:rPr>
              <a:t>PLB 4450 Award No. 41 (1995)</a:t>
            </a:r>
            <a:endParaRPr lang="en-US" sz="2400" dirty="0">
              <a:effectLst/>
            </a:endParaRPr>
          </a:p>
          <a:p>
            <a:r>
              <a:rPr lang="en-US" sz="2400" b="1" dirty="0">
                <a:effectLst/>
              </a:rPr>
              <a:t> </a:t>
            </a:r>
            <a:endParaRPr lang="en-US" sz="2400" dirty="0">
              <a:effectLst/>
            </a:endParaRPr>
          </a:p>
          <a:p>
            <a:r>
              <a:rPr lang="en-US" sz="2600" dirty="0">
                <a:effectLst/>
              </a:rPr>
              <a:t>STATEMENT OF CLAIM: 	Claim of Engineer A. G. Ray for three hours' pay required physical examination for FRA license …</a:t>
            </a:r>
          </a:p>
          <a:p>
            <a:r>
              <a:rPr lang="en-US" sz="2600" dirty="0">
                <a:effectLst/>
              </a:rPr>
              <a:t>Rule 76 (UPRR) </a:t>
            </a:r>
          </a:p>
          <a:p>
            <a:r>
              <a:rPr lang="en-US" sz="2600" dirty="0">
                <a:effectLst/>
              </a:rPr>
              <a:t>(b) If required [to attend] rules instruction or investigations, or required to report for </a:t>
            </a:r>
            <a:r>
              <a:rPr lang="en-US" sz="2600" b="1" u="sng" dirty="0">
                <a:effectLst/>
              </a:rPr>
              <a:t>physical examination</a:t>
            </a:r>
            <a:r>
              <a:rPr lang="en-US" sz="2600" dirty="0">
                <a:effectLst/>
              </a:rPr>
              <a:t> at engineer’s terminal or layover point and no time is lost, the engineer will be compensated at the pro rata rate per hour paid him for the last service performed for actual time in attendance with a minimum of three (3) hours and maximum of eight (8) hours.</a:t>
            </a:r>
          </a:p>
          <a:p>
            <a:r>
              <a:rPr lang="en-US" sz="2600" dirty="0">
                <a:effectLst/>
              </a:rPr>
              <a:t>Carrier’s argues that the test is “required by FRA” not “Required by the Company”</a:t>
            </a: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10077283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Hearing and Vision Tests</a:t>
            </a:r>
            <a:br>
              <a:rPr lang="en-US" sz="3600" dirty="0">
                <a:effectLst/>
              </a:rPr>
            </a:br>
            <a:r>
              <a:rPr lang="en-US" sz="2800" dirty="0">
                <a:effectLst/>
              </a:rPr>
              <a:t>Arbitration History</a:t>
            </a:r>
          </a:p>
        </p:txBody>
      </p:sp>
      <p:sp>
        <p:nvSpPr>
          <p:cNvPr id="7" name="Content Placeholder 6"/>
          <p:cNvSpPr>
            <a:spLocks noGrp="1"/>
          </p:cNvSpPr>
          <p:nvPr>
            <p:ph idx="1"/>
          </p:nvPr>
        </p:nvSpPr>
        <p:spPr>
          <a:xfrm>
            <a:off x="685346" y="1654630"/>
            <a:ext cx="7765322" cy="4659084"/>
          </a:xfrm>
        </p:spPr>
        <p:txBody>
          <a:bodyPr>
            <a:normAutofit fontScale="85000" lnSpcReduction="20000"/>
          </a:bodyPr>
          <a:lstStyle/>
          <a:p>
            <a:r>
              <a:rPr lang="en-US" sz="2400" b="1" dirty="0">
                <a:effectLst/>
              </a:rPr>
              <a:t>PLB 4450 Award No. 41 (1995)</a:t>
            </a:r>
            <a:endParaRPr lang="en-US" sz="2400" dirty="0">
              <a:effectLst/>
            </a:endParaRPr>
          </a:p>
          <a:p>
            <a:endParaRPr lang="en-US" sz="2400" dirty="0">
              <a:effectLst/>
            </a:endParaRPr>
          </a:p>
          <a:p>
            <a:r>
              <a:rPr lang="en-US" sz="2400" dirty="0">
                <a:effectLst/>
              </a:rPr>
              <a:t>Arbitrator’s decision</a:t>
            </a:r>
          </a:p>
          <a:p>
            <a:endParaRPr lang="en-US" sz="2400" dirty="0">
              <a:effectLst/>
            </a:endParaRPr>
          </a:p>
          <a:p>
            <a:r>
              <a:rPr lang="en-US" sz="2400" i="1" dirty="0">
                <a:effectLst/>
              </a:rPr>
              <a:t>Clearly, the parties intended that hearing, sight or color perception examinations…be covered by the compensation provisions of rule 76 (b).</a:t>
            </a:r>
          </a:p>
          <a:p>
            <a:pPr marL="36900" indent="0">
              <a:buNone/>
            </a:pPr>
            <a:endParaRPr lang="en-US" sz="2400" i="1" dirty="0">
              <a:effectLst/>
            </a:endParaRPr>
          </a:p>
          <a:p>
            <a:r>
              <a:rPr lang="en-US" sz="2400" i="1" dirty="0">
                <a:effectLst/>
              </a:rPr>
              <a:t>Claim sustained.</a:t>
            </a:r>
          </a:p>
          <a:p>
            <a:endParaRPr lang="en-US" sz="2400" dirty="0">
              <a:effectLst/>
            </a:endParaRPr>
          </a:p>
          <a:p>
            <a:pPr marL="36900" indent="0">
              <a:buNone/>
            </a:pPr>
            <a:r>
              <a:rPr lang="en-US" sz="2400" dirty="0">
                <a:effectLst/>
              </a:rPr>
              <a:t> </a:t>
            </a:r>
          </a:p>
          <a:p>
            <a:endParaRPr lang="en-US" sz="2400" i="1" dirty="0">
              <a:effectLst/>
            </a:endParaRP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4769683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Hearing and Vision Tests</a:t>
            </a:r>
            <a:br>
              <a:rPr lang="en-US" sz="3600" dirty="0">
                <a:effectLst/>
              </a:rPr>
            </a:br>
            <a:r>
              <a:rPr lang="en-US" sz="2800" dirty="0">
                <a:effectLst/>
              </a:rPr>
              <a:t>Arbitration History</a:t>
            </a:r>
          </a:p>
        </p:txBody>
      </p:sp>
      <p:sp>
        <p:nvSpPr>
          <p:cNvPr id="7" name="Content Placeholder 6"/>
          <p:cNvSpPr>
            <a:spLocks noGrp="1"/>
          </p:cNvSpPr>
          <p:nvPr>
            <p:ph idx="1"/>
          </p:nvPr>
        </p:nvSpPr>
        <p:spPr>
          <a:xfrm>
            <a:off x="685346" y="1654630"/>
            <a:ext cx="7765322" cy="4659084"/>
          </a:xfrm>
        </p:spPr>
        <p:txBody>
          <a:bodyPr>
            <a:normAutofit fontScale="92500" lnSpcReduction="10000"/>
          </a:bodyPr>
          <a:lstStyle/>
          <a:p>
            <a:r>
              <a:rPr lang="en-US" b="1" dirty="0">
                <a:effectLst/>
              </a:rPr>
              <a:t>First Division Award No 24519 (1995)</a:t>
            </a:r>
            <a:endParaRPr lang="en-US" dirty="0">
              <a:effectLst/>
            </a:endParaRPr>
          </a:p>
          <a:p>
            <a:r>
              <a:rPr lang="en-US" b="1" dirty="0">
                <a:effectLst/>
              </a:rPr>
              <a:t> </a:t>
            </a:r>
            <a:endParaRPr lang="en-US" dirty="0">
              <a:effectLst/>
            </a:endParaRPr>
          </a:p>
          <a:p>
            <a:r>
              <a:rPr lang="en-US" dirty="0">
                <a:effectLst/>
              </a:rPr>
              <a:t>STATEMENT OF CLAIM:	This is a violation of Article IV paragraph 2 of the 8/6/92 agreement and entitles M. F. Jewell to a day’s pay.  </a:t>
            </a:r>
          </a:p>
          <a:p>
            <a:r>
              <a:rPr lang="en-US" dirty="0">
                <a:effectLst/>
              </a:rPr>
              <a:t>1982 MOA (Terminal RR of St Louis) </a:t>
            </a:r>
          </a:p>
          <a:p>
            <a:r>
              <a:rPr lang="en-US" dirty="0">
                <a:effectLst/>
              </a:rPr>
              <a:t>When Locomotive Engineers are required by the Carrier to attend </a:t>
            </a:r>
            <a:r>
              <a:rPr lang="en-US" b="1" u="sng" dirty="0">
                <a:effectLst/>
              </a:rPr>
              <a:t>periodical reexaminations on Operating, Safety and/or Mechanical rules or instruction classes, </a:t>
            </a:r>
            <a:r>
              <a:rPr lang="en-US" dirty="0">
                <a:effectLst/>
              </a:rPr>
              <a:t>they will be compensated at the pro rata rate applicable to the last service performed for </a:t>
            </a:r>
            <a:r>
              <a:rPr lang="en-US" b="1" u="sng" dirty="0">
                <a:effectLst/>
              </a:rPr>
              <a:t>actual time consumed in excess of two hours </a:t>
            </a:r>
            <a:r>
              <a:rPr lang="en-US" dirty="0">
                <a:effectLst/>
              </a:rPr>
              <a:t>computed from time required to report until released.</a:t>
            </a:r>
            <a:endParaRPr lang="en-US" i="1" dirty="0">
              <a:effectLst/>
            </a:endParaRPr>
          </a:p>
          <a:p>
            <a:endParaRPr lang="en-US" sz="2400" i="1" dirty="0">
              <a:effectLst/>
            </a:endParaRP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12582298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Hearing and Vision Tests</a:t>
            </a:r>
            <a:br>
              <a:rPr lang="en-US" sz="3600" dirty="0">
                <a:effectLst/>
              </a:rPr>
            </a:br>
            <a:r>
              <a:rPr lang="en-US" sz="2800" dirty="0">
                <a:effectLst/>
              </a:rPr>
              <a:t>Arbitration History</a:t>
            </a:r>
          </a:p>
        </p:txBody>
      </p:sp>
      <p:sp>
        <p:nvSpPr>
          <p:cNvPr id="7" name="Content Placeholder 6"/>
          <p:cNvSpPr>
            <a:spLocks noGrp="1"/>
          </p:cNvSpPr>
          <p:nvPr>
            <p:ph idx="1"/>
          </p:nvPr>
        </p:nvSpPr>
        <p:spPr>
          <a:xfrm>
            <a:off x="685346" y="1654630"/>
            <a:ext cx="7765322" cy="4659084"/>
          </a:xfrm>
        </p:spPr>
        <p:txBody>
          <a:bodyPr>
            <a:normAutofit fontScale="85000" lnSpcReduction="10000"/>
          </a:bodyPr>
          <a:lstStyle/>
          <a:p>
            <a:r>
              <a:rPr lang="en-US" b="1" dirty="0">
                <a:effectLst/>
              </a:rPr>
              <a:t>First Division Award No 24519 (1995)</a:t>
            </a:r>
            <a:endParaRPr lang="en-US" dirty="0">
              <a:effectLst/>
            </a:endParaRPr>
          </a:p>
          <a:p>
            <a:r>
              <a:rPr lang="en-US" b="1" dirty="0">
                <a:effectLst/>
              </a:rPr>
              <a:t> </a:t>
            </a:r>
            <a:endParaRPr lang="en-US" dirty="0">
              <a:effectLst/>
            </a:endParaRPr>
          </a:p>
          <a:p>
            <a:r>
              <a:rPr lang="en-US" dirty="0">
                <a:effectLst/>
              </a:rPr>
              <a:t>Arbitrator’s decision</a:t>
            </a:r>
          </a:p>
          <a:p>
            <a:r>
              <a:rPr lang="en-US" i="1" dirty="0">
                <a:effectLst/>
              </a:rPr>
              <a:t>While there is some doubt that the hearing test, albeit mandatory, could be construed as a periodic safety rule reexamination, Paragraph A of the Memorandum of Agreement does not entitle Claimant to any compensation since the time he spent undergoing the test was not in excess of two hours. The Organization has not cited any alternative rule to support this</a:t>
            </a:r>
          </a:p>
          <a:p>
            <a:r>
              <a:rPr lang="en-US" i="1" dirty="0">
                <a:effectLst/>
              </a:rPr>
              <a:t>Moreover, the record reflects that, had Claimant notified the Superintendent that none of the times during which the hearing test van was present were within his assigned hours, the Carrier would have arranged an alternative time for Claimant to undergo the </a:t>
            </a:r>
            <a:r>
              <a:rPr lang="en-US" dirty="0">
                <a:effectLst/>
              </a:rPr>
              <a:t>hearing test during his tour of duty.</a:t>
            </a:r>
            <a:endParaRPr lang="en-US" i="1" dirty="0">
              <a:effectLst/>
            </a:endParaRPr>
          </a:p>
          <a:p>
            <a:r>
              <a:rPr lang="en-US" i="1" dirty="0">
                <a:effectLst/>
              </a:rPr>
              <a:t>Claim denied</a:t>
            </a:r>
          </a:p>
          <a:p>
            <a:endParaRPr lang="en-US" sz="2400" i="1" dirty="0">
              <a:effectLst/>
            </a:endParaRP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1562550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Hearing and Vision Tests</a:t>
            </a:r>
            <a:br>
              <a:rPr lang="en-US" sz="3600" dirty="0">
                <a:effectLst/>
              </a:rPr>
            </a:br>
            <a:r>
              <a:rPr lang="en-US" sz="2800" dirty="0">
                <a:effectLst/>
              </a:rPr>
              <a:t>Arbitration History</a:t>
            </a:r>
          </a:p>
        </p:txBody>
      </p:sp>
      <p:sp>
        <p:nvSpPr>
          <p:cNvPr id="7" name="Content Placeholder 6"/>
          <p:cNvSpPr>
            <a:spLocks noGrp="1"/>
          </p:cNvSpPr>
          <p:nvPr>
            <p:ph idx="1"/>
          </p:nvPr>
        </p:nvSpPr>
        <p:spPr>
          <a:xfrm>
            <a:off x="685346" y="1654630"/>
            <a:ext cx="7765322" cy="4659084"/>
          </a:xfrm>
        </p:spPr>
        <p:txBody>
          <a:bodyPr>
            <a:normAutofit fontScale="85000" lnSpcReduction="20000"/>
          </a:bodyPr>
          <a:lstStyle/>
          <a:p>
            <a:r>
              <a:rPr lang="en-US" b="1" dirty="0">
                <a:effectLst/>
              </a:rPr>
              <a:t>First Division Award Nos. 27186, 27190, 27192 (2010)</a:t>
            </a:r>
            <a:endParaRPr lang="en-US" dirty="0">
              <a:effectLst/>
            </a:endParaRPr>
          </a:p>
          <a:p>
            <a:r>
              <a:rPr lang="en-US" b="1" dirty="0">
                <a:effectLst/>
              </a:rPr>
              <a:t> </a:t>
            </a:r>
            <a:endParaRPr lang="en-US" dirty="0">
              <a:effectLst/>
            </a:endParaRPr>
          </a:p>
          <a:p>
            <a:r>
              <a:rPr lang="en-US" dirty="0">
                <a:effectLst/>
              </a:rPr>
              <a:t>STAEMENT OF CLAIM:	Claim of </a:t>
            </a:r>
            <a:r>
              <a:rPr lang="en-US" dirty="0" err="1">
                <a:effectLst/>
              </a:rPr>
              <a:t>MidSouth</a:t>
            </a:r>
            <a:r>
              <a:rPr lang="en-US" dirty="0">
                <a:effectLst/>
              </a:rPr>
              <a:t> Engineer D. B. Hope for payment of one (1) day at Freight Rate of Pay on July 16, 2004 while working as a Engineer account required to take a FRA hearing and eye test…</a:t>
            </a:r>
          </a:p>
          <a:p>
            <a:r>
              <a:rPr lang="en-US" dirty="0">
                <a:effectLst/>
              </a:rPr>
              <a:t>	Note: All three cases are identical </a:t>
            </a:r>
          </a:p>
          <a:p>
            <a:r>
              <a:rPr lang="en-US" dirty="0">
                <a:effectLst/>
              </a:rPr>
              <a:t>Rule 38 of the parties' Agreement states the following: </a:t>
            </a:r>
          </a:p>
          <a:p>
            <a:r>
              <a:rPr lang="en-US" dirty="0">
                <a:effectLst/>
              </a:rPr>
              <a:t>"(c) Employees who are required to attend rule, </a:t>
            </a:r>
            <a:r>
              <a:rPr lang="en-US" b="1" u="sng" dirty="0">
                <a:effectLst/>
              </a:rPr>
              <a:t>rule recertification, medical or instruction classes</a:t>
            </a:r>
            <a:r>
              <a:rPr lang="en-US" dirty="0">
                <a:effectLst/>
              </a:rPr>
              <a:t>, shall be afforded an opportunity to take same without loss of work.</a:t>
            </a:r>
          </a:p>
          <a:p>
            <a:r>
              <a:rPr lang="en-US" dirty="0">
                <a:effectLst/>
              </a:rPr>
              <a:t>(d) Employees (regular or extra) who lose time as a result of being required to attend rule, rule recertification, medical or instruction classes, shall be paid for all time lost."</a:t>
            </a:r>
          </a:p>
          <a:p>
            <a:endParaRPr lang="en-US" sz="2400" i="1" dirty="0">
              <a:effectLst/>
            </a:endParaRP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3837114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a:effectLst/>
              </a:rPr>
              <a:t>What is </a:t>
            </a:r>
            <a:r>
              <a:rPr lang="en-US" sz="3600" b="1" i="1" dirty="0">
                <a:effectLst/>
              </a:rPr>
              <a:t>on the property?</a:t>
            </a:r>
            <a:endParaRPr lang="en-US" sz="3600" dirty="0">
              <a:effectLst/>
            </a:endParaRPr>
          </a:p>
        </p:txBody>
      </p:sp>
      <p:sp>
        <p:nvSpPr>
          <p:cNvPr id="3" name="Content Placeholder 2"/>
          <p:cNvSpPr>
            <a:spLocks noGrp="1"/>
          </p:cNvSpPr>
          <p:nvPr>
            <p:ph idx="1"/>
          </p:nvPr>
        </p:nvSpPr>
        <p:spPr>
          <a:xfrm>
            <a:off x="914400" y="1782502"/>
            <a:ext cx="7315200" cy="4826642"/>
          </a:xfrm>
        </p:spPr>
        <p:txBody>
          <a:bodyPr>
            <a:normAutofit/>
          </a:bodyPr>
          <a:lstStyle/>
          <a:p>
            <a:pPr marL="36900" indent="0">
              <a:buNone/>
            </a:pPr>
            <a:r>
              <a:rPr lang="en-US" sz="2800" i="1" dirty="0">
                <a:effectLst/>
              </a:rPr>
              <a:t>Claim was for “unnamed” crews runaround at Seattle WA.</a:t>
            </a:r>
          </a:p>
          <a:p>
            <a:pPr marL="36900" indent="0">
              <a:buNone/>
            </a:pPr>
            <a:endParaRPr lang="en-US" sz="2800" i="1" dirty="0">
              <a:effectLst/>
            </a:endParaRPr>
          </a:p>
          <a:p>
            <a:pPr marL="36900" indent="0">
              <a:buNone/>
            </a:pPr>
            <a:r>
              <a:rPr lang="en-US" sz="2800" i="1" dirty="0">
                <a:effectLst/>
              </a:rPr>
              <a:t>The Organization did not show what train was operated by what crew members.</a:t>
            </a:r>
          </a:p>
          <a:p>
            <a:pPr marL="36900" indent="0">
              <a:buNone/>
            </a:pPr>
            <a:endParaRPr lang="en-US" sz="2800" i="1" dirty="0">
              <a:effectLst/>
            </a:endParaRPr>
          </a:p>
          <a:p>
            <a:pPr marL="36900" indent="0">
              <a:buNone/>
            </a:pPr>
            <a:r>
              <a:rPr lang="en-US" sz="2800" i="1" dirty="0">
                <a:effectLst/>
              </a:rPr>
              <a:t>In their submission to the Board they included those facts.</a:t>
            </a:r>
            <a:endParaRPr lang="en-US" sz="2800" dirty="0">
              <a:effectLst/>
            </a:endParaRPr>
          </a:p>
          <a:p>
            <a:pPr marL="36900" indent="0">
              <a:buNone/>
            </a:pPr>
            <a:endParaRPr lang="en-US" sz="2800" i="1" dirty="0">
              <a:effectLst/>
            </a:endParaRPr>
          </a:p>
          <a:p>
            <a:pPr marL="36900" indent="0">
              <a:buNone/>
            </a:pPr>
            <a:endParaRPr lang="en-US" sz="2800" dirty="0">
              <a:effectLst/>
            </a:endParaRPr>
          </a:p>
          <a:p>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6327641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Hearing and Vision Tests</a:t>
            </a:r>
            <a:br>
              <a:rPr lang="en-US" sz="3600" dirty="0">
                <a:effectLst/>
              </a:rPr>
            </a:br>
            <a:r>
              <a:rPr lang="en-US" sz="2800" dirty="0">
                <a:effectLst/>
              </a:rPr>
              <a:t>Arbitration History</a:t>
            </a:r>
          </a:p>
        </p:txBody>
      </p:sp>
      <p:sp>
        <p:nvSpPr>
          <p:cNvPr id="7" name="Content Placeholder 6"/>
          <p:cNvSpPr>
            <a:spLocks noGrp="1"/>
          </p:cNvSpPr>
          <p:nvPr>
            <p:ph idx="1"/>
          </p:nvPr>
        </p:nvSpPr>
        <p:spPr>
          <a:xfrm>
            <a:off x="685346" y="1654630"/>
            <a:ext cx="7765322" cy="4659084"/>
          </a:xfrm>
        </p:spPr>
        <p:txBody>
          <a:bodyPr>
            <a:normAutofit/>
          </a:bodyPr>
          <a:lstStyle/>
          <a:p>
            <a:r>
              <a:rPr lang="en-US" b="1" dirty="0">
                <a:effectLst/>
              </a:rPr>
              <a:t>First Division Award Nos. 27186, 27190, 27192 (2010)</a:t>
            </a:r>
            <a:endParaRPr lang="en-US" dirty="0">
              <a:effectLst/>
            </a:endParaRPr>
          </a:p>
          <a:p>
            <a:r>
              <a:rPr lang="en-US" b="1" dirty="0">
                <a:effectLst/>
              </a:rPr>
              <a:t> </a:t>
            </a:r>
            <a:endParaRPr lang="en-US" dirty="0">
              <a:effectLst/>
            </a:endParaRPr>
          </a:p>
          <a:p>
            <a:r>
              <a:rPr lang="en-US" dirty="0">
                <a:effectLst/>
              </a:rPr>
              <a:t>Arbitrators Decision:</a:t>
            </a:r>
          </a:p>
          <a:p>
            <a:endParaRPr lang="en-US" dirty="0">
              <a:effectLst/>
            </a:endParaRPr>
          </a:p>
          <a:p>
            <a:r>
              <a:rPr lang="en-US" i="1" dirty="0">
                <a:effectLst/>
              </a:rPr>
              <a:t>The Board reviewed the record in this case, and we find that the Organization met its burden to prove that the Claimant was not properly paid when he went to take his required eye examination. Therefore, this claim shall be sustained, but only in part.</a:t>
            </a:r>
          </a:p>
          <a:p>
            <a:endParaRPr lang="en-US" sz="2400" i="1" dirty="0">
              <a:effectLst/>
            </a:endParaRP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2878805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Hearing and Vision Tests</a:t>
            </a:r>
            <a:br>
              <a:rPr lang="en-US" sz="3600" dirty="0">
                <a:effectLst/>
              </a:rPr>
            </a:br>
            <a:r>
              <a:rPr lang="en-US" sz="2800" dirty="0">
                <a:effectLst/>
              </a:rPr>
              <a:t>Arbitration History</a:t>
            </a:r>
          </a:p>
        </p:txBody>
      </p:sp>
      <p:sp>
        <p:nvSpPr>
          <p:cNvPr id="7" name="Content Placeholder 6"/>
          <p:cNvSpPr>
            <a:spLocks noGrp="1"/>
          </p:cNvSpPr>
          <p:nvPr>
            <p:ph idx="1"/>
          </p:nvPr>
        </p:nvSpPr>
        <p:spPr>
          <a:xfrm>
            <a:off x="685346" y="1654630"/>
            <a:ext cx="7765322" cy="4659084"/>
          </a:xfrm>
        </p:spPr>
        <p:txBody>
          <a:bodyPr>
            <a:normAutofit/>
          </a:bodyPr>
          <a:lstStyle/>
          <a:p>
            <a:r>
              <a:rPr lang="en-US" b="1" dirty="0">
                <a:effectLst/>
              </a:rPr>
              <a:t>First Division Award Nos. 27186, 27190, 27192 (2010)</a:t>
            </a:r>
            <a:endParaRPr lang="en-US" dirty="0">
              <a:effectLst/>
            </a:endParaRPr>
          </a:p>
          <a:p>
            <a:pPr marL="36900" indent="0">
              <a:buNone/>
            </a:pPr>
            <a:endParaRPr lang="en-US" dirty="0">
              <a:effectLst/>
            </a:endParaRPr>
          </a:p>
          <a:p>
            <a:r>
              <a:rPr lang="en-US" i="1" dirty="0">
                <a:effectLst/>
              </a:rPr>
              <a:t>The record reveals that the Claimant had approximately two months to take care of his recertification issues, including the hearing and eye tests. The Claimant failed to do that, and it should not have been necessary for the Claimant to miss an entire day of work in order to have his hearing and vision tested. Consequently, the Board finds that although the claim is sustained because the Carrier had a responsibility to pay the Claimant for the time, the Claimant shall only be awarded three hours' pay. </a:t>
            </a:r>
            <a:endParaRPr lang="en-US" sz="2400" i="1" dirty="0">
              <a:effectLst/>
            </a:endParaRP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20860175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Hearing and Vision Tests</a:t>
            </a:r>
            <a:br>
              <a:rPr lang="en-US" sz="3600" dirty="0">
                <a:effectLst/>
              </a:rPr>
            </a:br>
            <a:r>
              <a:rPr lang="en-US" sz="3600" dirty="0">
                <a:effectLst/>
              </a:rPr>
              <a:t>“Perfected Claim”</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lnSpcReduction="10000"/>
          </a:bodyPr>
          <a:lstStyle/>
          <a:p>
            <a:r>
              <a:rPr lang="en-US" sz="2400" b="1" i="1" u="sng" dirty="0">
                <a:effectLst/>
              </a:rPr>
              <a:t>Claimant has the Burden of Proof</a:t>
            </a:r>
          </a:p>
          <a:p>
            <a:endParaRPr lang="en-US" sz="2400" i="1" dirty="0">
              <a:effectLst/>
            </a:endParaRPr>
          </a:p>
          <a:p>
            <a:r>
              <a:rPr lang="en-US" sz="2400" i="1" dirty="0">
                <a:effectLst/>
              </a:rPr>
              <a:t>Claimant </a:t>
            </a:r>
            <a:r>
              <a:rPr lang="en-US" sz="2400" b="1" i="1" u="sng" dirty="0">
                <a:effectLst/>
              </a:rPr>
              <a:t>must prove </a:t>
            </a:r>
            <a:r>
              <a:rPr lang="en-US" sz="2400" i="1" dirty="0">
                <a:effectLst/>
              </a:rPr>
              <a:t>that he:</a:t>
            </a:r>
          </a:p>
          <a:p>
            <a:pPr lvl="1"/>
            <a:r>
              <a:rPr lang="en-US" sz="2200" i="1" dirty="0">
                <a:effectLst/>
              </a:rPr>
              <a:t>Was unavailable when the MMV was at the location</a:t>
            </a:r>
          </a:p>
          <a:p>
            <a:pPr lvl="1"/>
            <a:r>
              <a:rPr lang="en-US" sz="2200" i="1" dirty="0">
                <a:effectLst/>
              </a:rPr>
              <a:t>Contacted a supervisor (named in claim) and was not directed to reschedule the exam.</a:t>
            </a:r>
          </a:p>
          <a:p>
            <a:pPr lvl="1"/>
            <a:r>
              <a:rPr lang="en-US" sz="2200" i="1" dirty="0">
                <a:effectLst/>
              </a:rPr>
              <a:t>If displaced from or bids off assignment, contacted a supervisor (named in claim) at least 24 hours prior to scheduled exam and was not directed to reschedule exam.</a:t>
            </a: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33372229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Hearing and Vision Tests</a:t>
            </a:r>
            <a:br>
              <a:rPr lang="en-US" sz="3600" dirty="0">
                <a:effectLst/>
              </a:rPr>
            </a:br>
            <a:r>
              <a:rPr lang="en-US" sz="3600" dirty="0">
                <a:effectLst/>
              </a:rPr>
              <a:t>“Perfected Claim”</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pPr marL="36900" indent="0">
              <a:buNone/>
            </a:pPr>
            <a:endParaRPr lang="en-US" sz="2400" dirty="0">
              <a:effectLst/>
            </a:endParaRPr>
          </a:p>
          <a:p>
            <a:pPr marL="36900" indent="0">
              <a:buNone/>
            </a:pPr>
            <a:endParaRPr lang="en-US" sz="2400" dirty="0">
              <a:effectLst/>
            </a:endParaRPr>
          </a:p>
          <a:p>
            <a:pPr marL="36900" indent="0">
              <a:buNone/>
            </a:pPr>
            <a:endParaRPr lang="en-US" sz="2400" dirty="0">
              <a:effectLst/>
            </a:endParaRPr>
          </a:p>
          <a:p>
            <a:pPr marL="36900" indent="0" algn="ctr">
              <a:buNone/>
            </a:pPr>
            <a:r>
              <a:rPr lang="en-US" sz="3600" dirty="0">
                <a:effectLst/>
              </a:rPr>
              <a:t>Formal Claim Conference</a:t>
            </a:r>
          </a:p>
          <a:p>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30237706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dirty="0">
                <a:effectLst/>
              </a:rPr>
              <a:t>Physical Examination</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a:p>
            <a:pPr marL="0" indent="0" algn="ctr">
              <a:buNone/>
            </a:pPr>
            <a:r>
              <a:rPr lang="en-US" sz="2400" dirty="0"/>
              <a:t>Return to work after Medical Leave of Absence (MLOA)</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40053883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endParaRPr lang="en-US" sz="3600" dirty="0">
              <a:effectLst/>
            </a:endParaRP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701849" y="402520"/>
            <a:ext cx="5529388" cy="6320544"/>
          </a:xfrm>
        </p:spPr>
      </p:pic>
      <p:pic>
        <p:nvPicPr>
          <p:cNvPr id="5" name="Picture 4" descr="BLETblackgold.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0918942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dirty="0">
                <a:effectLst/>
              </a:rPr>
              <a:t>Physical Examination</a:t>
            </a:r>
          </a:p>
        </p:txBody>
      </p:sp>
      <p:sp>
        <p:nvSpPr>
          <p:cNvPr id="3" name="Content Placeholder 2"/>
          <p:cNvSpPr>
            <a:spLocks noGrp="1"/>
          </p:cNvSpPr>
          <p:nvPr>
            <p:ph idx="1"/>
          </p:nvPr>
        </p:nvSpPr>
        <p:spPr/>
        <p:txBody>
          <a:bodyPr>
            <a:normAutofit fontScale="85000" lnSpcReduction="10000"/>
          </a:bodyPr>
          <a:lstStyle/>
          <a:p>
            <a:r>
              <a:rPr lang="en-US" dirty="0"/>
              <a:t>The employee cited MOA April 12, 1967 as controlling:</a:t>
            </a:r>
          </a:p>
          <a:p>
            <a:endParaRPr lang="en-US" dirty="0"/>
          </a:p>
          <a:p>
            <a:r>
              <a:rPr lang="en-US" dirty="0">
                <a:effectLst/>
              </a:rPr>
              <a:t>Section 2. An </a:t>
            </a:r>
            <a:r>
              <a:rPr lang="en-US" dirty="0" err="1">
                <a:effectLst/>
              </a:rPr>
              <a:t>employe</a:t>
            </a:r>
            <a:r>
              <a:rPr lang="en-US" dirty="0">
                <a:effectLst/>
              </a:rPr>
              <a:t> who is off duty for a period of thirty (30) or more days on account of a serious medical deficiency which could lead to his restriction or disqualification should give Carrier as much advance notice, in writing, as reasonably possible of date of intended return to service. If he attempts to resume service without at least five days such advance notice, the Carrier, at its discretion, will have five days to accomplish a medical evaluation, during which time no payment will be made for time lost, but he will be paid for necessary actual miles of travel and expenses as outlined in Section l(b) hereof.</a:t>
            </a:r>
          </a:p>
          <a:p>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635410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dirty="0">
                <a:effectLst/>
              </a:rPr>
              <a:t>Physical Examination</a:t>
            </a:r>
          </a:p>
        </p:txBody>
      </p:sp>
      <p:sp>
        <p:nvSpPr>
          <p:cNvPr id="3" name="Content Placeholder 2"/>
          <p:cNvSpPr>
            <a:spLocks noGrp="1"/>
          </p:cNvSpPr>
          <p:nvPr>
            <p:ph idx="1"/>
          </p:nvPr>
        </p:nvSpPr>
        <p:spPr/>
        <p:txBody>
          <a:bodyPr>
            <a:normAutofit fontScale="92500"/>
          </a:bodyPr>
          <a:lstStyle/>
          <a:p>
            <a:r>
              <a:rPr lang="en-US" dirty="0"/>
              <a:t>Employee had been involved in a motorcycle accident one year prior. He had undergone extensive rehabilitation for various injuries. He was treated by two physicians; Dr. </a:t>
            </a:r>
            <a:r>
              <a:rPr lang="en-US" dirty="0" err="1"/>
              <a:t>Crossnoe</a:t>
            </a:r>
            <a:r>
              <a:rPr lang="en-US" dirty="0"/>
              <a:t> treated him for fractures and, Dr. Schaffer treated him for neurological injury (head trauma resulting in brief unconsciousness).</a:t>
            </a:r>
          </a:p>
          <a:p>
            <a:pPr marL="36900" indent="0">
              <a:buNone/>
            </a:pPr>
            <a:endParaRPr lang="en-US" dirty="0"/>
          </a:p>
          <a:p>
            <a:r>
              <a:rPr lang="en-US" dirty="0"/>
              <a:t>After reviewing the claim, and prior to docketing the claim for informal conference, the Local Chairman contacted the Claimant and requested supporting documentation.</a:t>
            </a:r>
          </a:p>
          <a:p>
            <a:pPr marL="36900" indent="0">
              <a:buNone/>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6853806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r>
              <a:rPr lang="en-US" sz="3600" dirty="0">
                <a:effectLst/>
              </a:rPr>
              <a:t>Physical Examination</a:t>
            </a:r>
          </a:p>
        </p:txBody>
      </p:sp>
      <p:sp>
        <p:nvSpPr>
          <p:cNvPr id="3" name="Content Placeholder 2"/>
          <p:cNvSpPr>
            <a:spLocks noGrp="1"/>
          </p:cNvSpPr>
          <p:nvPr>
            <p:ph idx="1"/>
          </p:nvPr>
        </p:nvSpPr>
        <p:spPr/>
        <p:txBody>
          <a:bodyPr>
            <a:normAutofit/>
          </a:bodyPr>
          <a:lstStyle/>
          <a:p>
            <a:r>
              <a:rPr lang="en-US" dirty="0"/>
              <a:t>Claimant provided a copy of the Medical Status Form (MSF) signed by Dr. </a:t>
            </a:r>
            <a:r>
              <a:rPr lang="en-US" dirty="0" err="1"/>
              <a:t>Crossnoe</a:t>
            </a:r>
            <a:r>
              <a:rPr lang="en-US" dirty="0"/>
              <a:t> indicating he was released to “Full Duty” effective May 3, 2011.</a:t>
            </a:r>
          </a:p>
          <a:p>
            <a:endParaRPr lang="en-US" dirty="0"/>
          </a:p>
          <a:p>
            <a:r>
              <a:rPr lang="en-US" dirty="0"/>
              <a:t>Claimant also provided a “Final Assessment” from his Neurologist indicating he was released without restrictions. That document was dated June 1, 2011.</a:t>
            </a:r>
          </a:p>
          <a:p>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7838385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a:bodyPr>
          <a:lstStyle/>
          <a:p>
            <a:endParaRPr lang="en-US" sz="3600" dirty="0">
              <a:effectLst/>
            </a:endParaRP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881051" y="402519"/>
            <a:ext cx="5207726" cy="6268247"/>
          </a:xfrm>
        </p:spPr>
      </p:pic>
      <p:pic>
        <p:nvPicPr>
          <p:cNvPr id="5" name="Picture 4" descr="BLETblackgold.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35697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dirty="0">
                <a:effectLst/>
              </a:rPr>
              <a:t>What is </a:t>
            </a:r>
            <a:r>
              <a:rPr lang="en-US" sz="3600" b="1" i="1" dirty="0">
                <a:effectLst/>
              </a:rPr>
              <a:t>on the property?</a:t>
            </a:r>
            <a:endParaRPr lang="en-US" sz="3600" dirty="0">
              <a:effectLst/>
            </a:endParaRPr>
          </a:p>
        </p:txBody>
      </p:sp>
      <p:sp>
        <p:nvSpPr>
          <p:cNvPr id="3" name="Content Placeholder 2"/>
          <p:cNvSpPr>
            <a:spLocks noGrp="1"/>
          </p:cNvSpPr>
          <p:nvPr>
            <p:ph idx="1"/>
          </p:nvPr>
        </p:nvSpPr>
        <p:spPr>
          <a:xfrm>
            <a:off x="914400" y="1840375"/>
            <a:ext cx="7315200" cy="4653022"/>
          </a:xfrm>
        </p:spPr>
        <p:txBody>
          <a:bodyPr>
            <a:normAutofit/>
          </a:bodyPr>
          <a:lstStyle/>
          <a:p>
            <a:pPr marL="36900" indent="0">
              <a:buNone/>
            </a:pPr>
            <a:r>
              <a:rPr lang="en-US" sz="2800" i="1" dirty="0">
                <a:effectLst/>
              </a:rPr>
              <a:t>“Evidence was presented by the Organization in its Submission to this Board that was not presented on the property during the handling of the claim. In line with the rulings of this Board, we will ignore that evidence.”  </a:t>
            </a:r>
          </a:p>
          <a:p>
            <a:pPr marL="36900" indent="0">
              <a:buNone/>
            </a:pPr>
            <a:r>
              <a:rPr lang="en-US" sz="2800" i="1" dirty="0">
                <a:effectLst/>
              </a:rPr>
              <a:t>Claim denied</a:t>
            </a:r>
          </a:p>
          <a:p>
            <a:pPr marL="36900" indent="0">
              <a:buNone/>
            </a:pPr>
            <a:r>
              <a:rPr lang="en-US" sz="2800" i="1" dirty="0">
                <a:effectLst/>
              </a:rPr>
              <a:t>(1-24397, Richter)</a:t>
            </a:r>
            <a:endParaRPr lang="en-US" sz="2800" dirty="0">
              <a:effectLst/>
            </a:endParaRPr>
          </a:p>
          <a:p>
            <a:pPr marL="36900" indent="0">
              <a:buNone/>
            </a:pPr>
            <a:endParaRPr lang="en-US" sz="2800" i="1" dirty="0">
              <a:effectLst/>
            </a:endParaRPr>
          </a:p>
          <a:p>
            <a:pPr marL="36900" indent="0">
              <a:buNone/>
            </a:pPr>
            <a:endParaRPr lang="en-US" sz="2800" dirty="0">
              <a:effectLst/>
            </a:endParaRPr>
          </a:p>
          <a:p>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816855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pic>
        <p:nvPicPr>
          <p:cNvPr id="16" name="Content Placeholder 15"/>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1327504" y="748937"/>
            <a:ext cx="3523169" cy="5042263"/>
          </a:xfrm>
        </p:spPr>
      </p:pic>
      <p:pic>
        <p:nvPicPr>
          <p:cNvPr id="17" name="Content Placeholder 16"/>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4945107" y="748937"/>
            <a:ext cx="3598002" cy="5042263"/>
          </a:xfrm>
        </p:spPr>
      </p:pic>
      <p:pic>
        <p:nvPicPr>
          <p:cNvPr id="5" name="Picture 4" descr="BLETblackgold.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0960702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dirty="0">
                <a:effectLst/>
              </a:rPr>
              <a:t>Physical Examination</a:t>
            </a:r>
            <a:br>
              <a:rPr lang="en-US" sz="3600" dirty="0">
                <a:effectLst/>
              </a:rPr>
            </a:br>
            <a:r>
              <a:rPr lang="en-US" sz="2200" dirty="0">
                <a:effectLst/>
              </a:rPr>
              <a:t>Local Claim Conference</a:t>
            </a:r>
          </a:p>
        </p:txBody>
      </p:sp>
      <p:pic>
        <p:nvPicPr>
          <p:cNvPr id="3" name="Physical Exam - 5 Day Ru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81113" y="2095500"/>
            <a:ext cx="6573837" cy="3694113"/>
          </a:xfrm>
        </p:spPr>
      </p:pic>
      <p:pic>
        <p:nvPicPr>
          <p:cNvPr id="5" name="Picture 4" descr="BLETblackgold.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971787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dirty="0">
                <a:effectLst/>
              </a:rPr>
              <a:t>Physical Examination</a:t>
            </a:r>
            <a:br>
              <a:rPr lang="en-US" sz="3600" dirty="0">
                <a:effectLst/>
              </a:rPr>
            </a:br>
            <a:endParaRPr lang="en-US" sz="22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r>
              <a:rPr lang="en-US" dirty="0"/>
              <a:t>The Local Chairman forwarded the denied claim to the GCA for further handling. Claim was docketed for conference.</a:t>
            </a:r>
          </a:p>
          <a:p>
            <a:r>
              <a:rPr lang="en-US" dirty="0"/>
              <a:t>Labor Relations requested information from the Medical Department and they provided the following.</a:t>
            </a:r>
          </a:p>
          <a:p>
            <a:pPr lvl="1"/>
            <a:r>
              <a:rPr lang="en-US" dirty="0"/>
              <a:t>May 12 – 	Received MSF with full duty date of 5/3</a:t>
            </a:r>
          </a:p>
          <a:p>
            <a:pPr lvl="1"/>
            <a:r>
              <a:rPr lang="en-US" dirty="0"/>
              <a:t>May 13 – 	Requested additional information from Claimant’s 			Neurologist</a:t>
            </a:r>
          </a:p>
          <a:p>
            <a:pPr lvl="1"/>
            <a:r>
              <a:rPr lang="en-US" dirty="0"/>
              <a:t>June 1– 	Claimant was seen by his Neurologist for a Final 			Assessment and released to full duty</a:t>
            </a:r>
          </a:p>
          <a:p>
            <a:pPr lvl="1"/>
            <a:r>
              <a:rPr lang="en-US" dirty="0"/>
              <a:t>June 8 – 	Claimant completed a scheduled D&amp;A test and RTW 		Physical Exam</a:t>
            </a:r>
          </a:p>
          <a:p>
            <a:pPr lvl="1"/>
            <a:r>
              <a:rPr lang="en-US" dirty="0"/>
              <a:t>June 9 – 	Released by Medical Department</a:t>
            </a: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4103859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dirty="0">
                <a:effectLst/>
              </a:rPr>
              <a:t>Physical Examination</a:t>
            </a:r>
            <a:br>
              <a:rPr lang="en-US" sz="3600" dirty="0">
                <a:effectLst/>
              </a:rPr>
            </a:br>
            <a:endParaRPr lang="en-US" sz="22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r>
              <a:rPr lang="en-US" dirty="0"/>
              <a:t>The GCA agreed that the claim should be amended with the actual date the MSF was received (May 12), and payment would begin after five days (May 17) and would cease on the day the Medical Department released him (June 9). Therefore, the claim was amended for a total of 23 days.</a:t>
            </a:r>
          </a:p>
          <a:p>
            <a:endParaRPr lang="en-US" dirty="0"/>
          </a:p>
          <a:p>
            <a:r>
              <a:rPr lang="en-US" dirty="0"/>
              <a:t>LR premised their denial on the railroads right to require a release from both doctors. They insist that the original release was “incomplete” because it did not address the neurological concerns.</a:t>
            </a: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0819779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dirty="0">
                <a:effectLst/>
              </a:rPr>
              <a:t>Physical Examination</a:t>
            </a:r>
            <a:br>
              <a:rPr lang="en-US" sz="3600" dirty="0">
                <a:effectLst/>
              </a:rPr>
            </a:br>
            <a:r>
              <a:rPr lang="en-US" sz="2700" dirty="0">
                <a:effectLst/>
              </a:rPr>
              <a:t>Arbitration Decisions</a:t>
            </a:r>
            <a:br>
              <a:rPr lang="en-US" sz="3600" dirty="0">
                <a:effectLst/>
              </a:rPr>
            </a:br>
            <a:endParaRPr lang="en-US" sz="22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pPr marL="457200" lvl="1" indent="0">
              <a:buNone/>
            </a:pPr>
            <a:r>
              <a:rPr lang="en-US" dirty="0"/>
              <a:t>PLB 1117 Award No. 16 (1974)</a:t>
            </a:r>
          </a:p>
          <a:p>
            <a:pPr marL="457200" lvl="1" indent="0">
              <a:buNone/>
            </a:pPr>
            <a:r>
              <a:rPr lang="en-US" dirty="0"/>
              <a:t> </a:t>
            </a:r>
          </a:p>
          <a:p>
            <a:pPr marL="457200" lvl="1" indent="0">
              <a:buNone/>
            </a:pPr>
            <a:r>
              <a:rPr lang="en-US" dirty="0"/>
              <a:t>MLOA after automobile accident</a:t>
            </a:r>
          </a:p>
          <a:p>
            <a:pPr marL="457200" lvl="1" indent="0">
              <a:buNone/>
            </a:pPr>
            <a:r>
              <a:rPr lang="en-US" dirty="0"/>
              <a:t> </a:t>
            </a:r>
          </a:p>
          <a:p>
            <a:pPr marL="457200" lvl="1" indent="0">
              <a:buNone/>
            </a:pPr>
            <a:r>
              <a:rPr lang="en-US" dirty="0"/>
              <a:t>April 1 - Claimant presented a doctor’s release and attempted to return to service.</a:t>
            </a:r>
          </a:p>
          <a:p>
            <a:pPr marL="457200" lvl="1" indent="0">
              <a:buNone/>
            </a:pPr>
            <a:r>
              <a:rPr lang="en-US" dirty="0"/>
              <a:t>April 11 – Carrier requested Form 2820 be completed.</a:t>
            </a:r>
          </a:p>
          <a:p>
            <a:pPr marL="457200" lvl="1" indent="0">
              <a:buNone/>
            </a:pPr>
            <a:r>
              <a:rPr lang="en-US" dirty="0"/>
              <a:t>April 15 – Claimant returned to service</a:t>
            </a:r>
          </a:p>
          <a:p>
            <a:pPr marL="457200" lvl="1" indent="0">
              <a:buNone/>
            </a:pPr>
            <a:r>
              <a:rPr lang="en-US" dirty="0"/>
              <a:t>The Board has studied the Awards cited by the Carrier but finds that Section 2, Appendix 34 is controlling. The parties have agreed that the Carrier will have five days to make a medical evaluation.</a:t>
            </a:r>
          </a:p>
          <a:p>
            <a:pPr marL="457200" lvl="1" indent="0">
              <a:buNone/>
            </a:pPr>
            <a:r>
              <a:rPr lang="en-US" dirty="0"/>
              <a:t>Claim sustained.</a:t>
            </a:r>
          </a:p>
          <a:p>
            <a:pPr marL="457200" lvl="1" indent="0">
              <a:buNone/>
            </a:pPr>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3920322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dirty="0">
                <a:effectLst/>
              </a:rPr>
              <a:t>Physical Examination</a:t>
            </a:r>
            <a:br>
              <a:rPr lang="en-US" sz="3600" dirty="0">
                <a:effectLst/>
              </a:rPr>
            </a:br>
            <a:r>
              <a:rPr lang="en-US" sz="2700" dirty="0">
                <a:effectLst/>
              </a:rPr>
              <a:t>Arbitration Decisions</a:t>
            </a:r>
            <a:br>
              <a:rPr lang="en-US" sz="3600" dirty="0">
                <a:effectLst/>
              </a:rPr>
            </a:br>
            <a:endParaRPr lang="en-US" sz="2200" dirty="0">
              <a:effectLst/>
            </a:endParaRPr>
          </a:p>
        </p:txBody>
      </p:sp>
      <p:sp>
        <p:nvSpPr>
          <p:cNvPr id="7" name="Content Placeholder 6"/>
          <p:cNvSpPr>
            <a:spLocks noGrp="1"/>
          </p:cNvSpPr>
          <p:nvPr>
            <p:ph idx="1"/>
          </p:nvPr>
        </p:nvSpPr>
        <p:spPr>
          <a:xfrm>
            <a:off x="685346" y="1654630"/>
            <a:ext cx="7765322" cy="4659084"/>
          </a:xfrm>
        </p:spPr>
        <p:txBody>
          <a:bodyPr>
            <a:normAutofit fontScale="92500" lnSpcReduction="20000"/>
          </a:bodyPr>
          <a:lstStyle/>
          <a:p>
            <a:pPr marL="457200" lvl="1" indent="0">
              <a:buNone/>
            </a:pPr>
            <a:r>
              <a:rPr lang="en-US" dirty="0"/>
              <a:t>PLB 2245 Award No. 70 (1981)</a:t>
            </a:r>
          </a:p>
          <a:p>
            <a:pPr marL="457200" lvl="1" indent="0">
              <a:buNone/>
            </a:pPr>
            <a:r>
              <a:rPr lang="en-US" dirty="0"/>
              <a:t> </a:t>
            </a:r>
          </a:p>
          <a:p>
            <a:pPr marL="457200" lvl="1" indent="0">
              <a:buNone/>
            </a:pPr>
            <a:r>
              <a:rPr lang="en-US" dirty="0"/>
              <a:t>MLOA eye ailment.</a:t>
            </a:r>
          </a:p>
          <a:p>
            <a:pPr marL="457200" lvl="1" indent="0">
              <a:buNone/>
            </a:pPr>
            <a:r>
              <a:rPr lang="en-US" dirty="0"/>
              <a:t> </a:t>
            </a:r>
          </a:p>
          <a:p>
            <a:pPr marL="457200" lvl="1" indent="0">
              <a:buNone/>
            </a:pPr>
            <a:r>
              <a:rPr lang="en-US" dirty="0"/>
              <a:t>Jan. 7, 1974 – Submitted Medical Release. </a:t>
            </a:r>
          </a:p>
          <a:p>
            <a:pPr marL="457200" lvl="1" indent="0">
              <a:buNone/>
            </a:pPr>
            <a:r>
              <a:rPr lang="en-US" dirty="0"/>
              <a:t>(Carrier requested additional release from ophthalmologist.)</a:t>
            </a:r>
          </a:p>
          <a:p>
            <a:pPr marL="457200" lvl="1" indent="0">
              <a:buNone/>
            </a:pPr>
            <a:r>
              <a:rPr lang="en-US" dirty="0"/>
              <a:t>Feb 21, 1974 – Released from ophthalmologist</a:t>
            </a:r>
          </a:p>
          <a:p>
            <a:pPr marL="457200" lvl="1" indent="0">
              <a:buNone/>
            </a:pPr>
            <a:r>
              <a:rPr lang="en-US" dirty="0"/>
              <a:t>Feb. 27, 1974 - Carrier released Claimant and he marked up on Feb. 28.</a:t>
            </a:r>
          </a:p>
          <a:p>
            <a:pPr marL="457200" lvl="1" indent="0">
              <a:buNone/>
            </a:pPr>
            <a:endParaRPr lang="en-US" dirty="0"/>
          </a:p>
          <a:p>
            <a:pPr marL="457200" lvl="1" indent="0">
              <a:buNone/>
            </a:pPr>
            <a:r>
              <a:rPr lang="en-US" dirty="0"/>
              <a:t>“Based upon a careful review of the evidence before us, we find that the Carrier violated the clear provisions of Appendix "G" of the Yardmen's Agreement when it refused to authorize the Claimant to return to service on January 12, 1974. As a result, the claim shall be sustained. The Carrier is directed to reimburse the Claimant for all time lost from January 12, 1974 until his return to service on February 27, 1974.”</a:t>
            </a: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5829160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dirty="0">
                <a:effectLst/>
              </a:rPr>
              <a:t>Physical Examination</a:t>
            </a:r>
            <a:br>
              <a:rPr lang="en-US" sz="3600" dirty="0">
                <a:effectLst/>
              </a:rPr>
            </a:br>
            <a:r>
              <a:rPr lang="en-US" sz="2700" dirty="0">
                <a:effectLst/>
              </a:rPr>
              <a:t>Arbitration Decisions</a:t>
            </a:r>
            <a:br>
              <a:rPr lang="en-US" sz="3600" dirty="0">
                <a:effectLst/>
              </a:rPr>
            </a:br>
            <a:endParaRPr lang="en-US" sz="2200" dirty="0">
              <a:effectLst/>
            </a:endParaRPr>
          </a:p>
        </p:txBody>
      </p:sp>
      <p:sp>
        <p:nvSpPr>
          <p:cNvPr id="7" name="Content Placeholder 6"/>
          <p:cNvSpPr>
            <a:spLocks noGrp="1"/>
          </p:cNvSpPr>
          <p:nvPr>
            <p:ph idx="1"/>
          </p:nvPr>
        </p:nvSpPr>
        <p:spPr>
          <a:xfrm>
            <a:off x="685346" y="1654630"/>
            <a:ext cx="7765322" cy="4659084"/>
          </a:xfrm>
        </p:spPr>
        <p:txBody>
          <a:bodyPr>
            <a:normAutofit fontScale="92500" lnSpcReduction="10000"/>
          </a:bodyPr>
          <a:lstStyle/>
          <a:p>
            <a:pPr marL="457200" lvl="1" indent="0">
              <a:buNone/>
            </a:pPr>
            <a:r>
              <a:rPr lang="en-US" dirty="0"/>
              <a:t>PLB 2537 Award No. 7 (1986)</a:t>
            </a:r>
          </a:p>
          <a:p>
            <a:pPr marL="457200" lvl="1" indent="0">
              <a:buNone/>
            </a:pPr>
            <a:r>
              <a:rPr lang="en-US" dirty="0"/>
              <a:t> </a:t>
            </a:r>
          </a:p>
          <a:p>
            <a:pPr marL="457200" lvl="1" indent="0">
              <a:buNone/>
            </a:pPr>
            <a:r>
              <a:rPr lang="en-US" dirty="0"/>
              <a:t>Claimant suffered from “possible stroke” and was placed on MLOA.</a:t>
            </a:r>
          </a:p>
          <a:p>
            <a:pPr marL="457200" lvl="1" indent="0">
              <a:buNone/>
            </a:pPr>
            <a:r>
              <a:rPr lang="en-US" dirty="0"/>
              <a:t> </a:t>
            </a:r>
          </a:p>
          <a:p>
            <a:pPr marL="457200" lvl="1" indent="0">
              <a:buNone/>
            </a:pPr>
            <a:r>
              <a:rPr lang="en-US" dirty="0"/>
              <a:t>Sep. 12, 1974 - Released by his attending physician.</a:t>
            </a:r>
          </a:p>
          <a:p>
            <a:pPr marL="457200" lvl="1" indent="0">
              <a:buNone/>
            </a:pPr>
            <a:endParaRPr lang="en-US" dirty="0"/>
          </a:p>
          <a:p>
            <a:pPr marL="457200" lvl="1" indent="0">
              <a:buNone/>
            </a:pPr>
            <a:r>
              <a:rPr lang="en-US" dirty="0"/>
              <a:t>Oct. 29, 1974 - Reviewed by Carrier’s Medical Director on and additional information was requested from the doctor.</a:t>
            </a:r>
          </a:p>
          <a:p>
            <a:pPr lvl="1"/>
            <a:endParaRPr lang="en-US" dirty="0"/>
          </a:p>
          <a:p>
            <a:pPr marL="457200" lvl="1" indent="0">
              <a:buNone/>
            </a:pPr>
            <a:r>
              <a:rPr lang="en-US" dirty="0"/>
              <a:t>Nov. 21, 1974 - Additional release was sent to Carrier on and Claimant was allowed to mark up on Dec. 2.</a:t>
            </a:r>
          </a:p>
          <a:p>
            <a:pPr marL="457200" lvl="1" indent="0">
              <a:buNone/>
            </a:pPr>
            <a:r>
              <a:rPr lang="en-US" dirty="0"/>
              <a:t> </a:t>
            </a:r>
          </a:p>
          <a:p>
            <a:pPr marL="457200" lvl="1" indent="0">
              <a:buNone/>
            </a:pPr>
            <a:r>
              <a:rPr lang="en-US" dirty="0"/>
              <a:t>78 days from initial release to mark up.</a:t>
            </a: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7760702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dirty="0">
                <a:effectLst/>
              </a:rPr>
              <a:t>Physical Examination</a:t>
            </a:r>
            <a:br>
              <a:rPr lang="en-US" sz="3600" dirty="0">
                <a:effectLst/>
              </a:rPr>
            </a:br>
            <a:r>
              <a:rPr lang="en-US" sz="2700" dirty="0">
                <a:effectLst/>
              </a:rPr>
              <a:t>Arbitration Decisions</a:t>
            </a:r>
            <a:br>
              <a:rPr lang="en-US" sz="3600" dirty="0">
                <a:effectLst/>
              </a:rPr>
            </a:br>
            <a:endParaRPr lang="en-US" sz="22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pPr marL="457200" lvl="1" indent="0">
              <a:buNone/>
            </a:pPr>
            <a:r>
              <a:rPr lang="en-US" dirty="0"/>
              <a:t>PLB 2537 Award No. 7 (1986)</a:t>
            </a:r>
          </a:p>
          <a:p>
            <a:pPr marL="457200" lvl="1" indent="0">
              <a:buNone/>
            </a:pPr>
            <a:r>
              <a:rPr lang="en-US" dirty="0"/>
              <a:t> </a:t>
            </a:r>
          </a:p>
          <a:p>
            <a:pPr marL="457200" lvl="1" indent="0">
              <a:buNone/>
            </a:pPr>
            <a:r>
              <a:rPr lang="en-US" dirty="0"/>
              <a:t>“It is true that the original medical release signed by claimant's physicians was, at least in part, equivocal. Thus, there was justification for careful review… Also in evidence is a letter from claimant's physician in response to an inquiry by the Superintendent, dated October 21, 1974, in which the physician indicated that claimant could resume full normal duty… The claim must be sustained at least in part since the equivocal physician's report had been amended by his subsequent letter.</a:t>
            </a:r>
          </a:p>
          <a:p>
            <a:pPr marL="457200" lvl="1" indent="0">
              <a:buNone/>
            </a:pPr>
            <a:r>
              <a:rPr lang="en-US" dirty="0"/>
              <a:t>Claim sustained in part; claimant will receive forty (40) days’ pay as a result of the inordinate delay in returning him to work in 1974.”</a:t>
            </a: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6152298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dirty="0">
                <a:effectLst/>
              </a:rPr>
              <a:t>Physical Examination</a:t>
            </a:r>
            <a:br>
              <a:rPr lang="en-US" sz="3600" dirty="0">
                <a:effectLst/>
              </a:rPr>
            </a:br>
            <a:r>
              <a:rPr lang="en-US" sz="2700" dirty="0">
                <a:effectLst/>
              </a:rPr>
              <a:t>Arbitration Decisions</a:t>
            </a:r>
            <a:br>
              <a:rPr lang="en-US" sz="3600" dirty="0">
                <a:effectLst/>
              </a:rPr>
            </a:br>
            <a:endParaRPr lang="en-US" sz="22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pPr marL="457200" lvl="1" indent="0">
              <a:buNone/>
            </a:pPr>
            <a:r>
              <a:rPr lang="en-US" dirty="0"/>
              <a:t>First Division Award No. 26373 (2006)</a:t>
            </a:r>
          </a:p>
          <a:p>
            <a:pPr marL="457200" lvl="1" indent="0">
              <a:buNone/>
            </a:pPr>
            <a:r>
              <a:rPr lang="en-US" dirty="0"/>
              <a:t> </a:t>
            </a:r>
          </a:p>
          <a:p>
            <a:pPr marL="457200" lvl="1" indent="0">
              <a:buNone/>
            </a:pPr>
            <a:r>
              <a:rPr lang="en-US" dirty="0"/>
              <a:t>MLOA – Brain Aneurism</a:t>
            </a:r>
          </a:p>
          <a:p>
            <a:pPr marL="457200" lvl="1" indent="0">
              <a:buNone/>
            </a:pPr>
            <a:r>
              <a:rPr lang="en-US" dirty="0"/>
              <a:t> </a:t>
            </a:r>
          </a:p>
          <a:p>
            <a:pPr marL="457200" lvl="1" indent="0">
              <a:buNone/>
            </a:pPr>
            <a:r>
              <a:rPr lang="en-US" dirty="0"/>
              <a:t>Oct. 14, 2002 – Presented unrestricted release.</a:t>
            </a:r>
          </a:p>
          <a:p>
            <a:pPr marL="457200" lvl="1" indent="0">
              <a:buNone/>
            </a:pPr>
            <a:endParaRPr lang="en-US" dirty="0"/>
          </a:p>
          <a:p>
            <a:pPr marL="457200" lvl="1" indent="0">
              <a:buNone/>
            </a:pPr>
            <a:r>
              <a:rPr lang="en-US" dirty="0"/>
              <a:t>Oct. 24, 2002 – Med. Dept. contacts doctor for confirmation.</a:t>
            </a:r>
          </a:p>
          <a:p>
            <a:pPr marL="457200" lvl="1" indent="0">
              <a:buNone/>
            </a:pPr>
            <a:r>
              <a:rPr lang="en-US" dirty="0"/>
              <a:t>	          (By this time, doctor had left country on vacation.) </a:t>
            </a:r>
          </a:p>
          <a:p>
            <a:pPr marL="457200" lvl="1" indent="0">
              <a:buNone/>
            </a:pPr>
            <a:endParaRPr lang="en-US" dirty="0"/>
          </a:p>
          <a:p>
            <a:pPr marL="457200" lvl="1" indent="0">
              <a:buNone/>
            </a:pPr>
            <a:r>
              <a:rPr lang="en-US" dirty="0"/>
              <a:t>Nov. 7, 2002 – Two doctors spoke by telephone and Claimant returned to service.</a:t>
            </a: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1085029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dirty="0">
                <a:effectLst/>
              </a:rPr>
              <a:t>Physical Examination</a:t>
            </a:r>
            <a:br>
              <a:rPr lang="en-US" sz="3600" dirty="0">
                <a:effectLst/>
              </a:rPr>
            </a:br>
            <a:r>
              <a:rPr lang="en-US" sz="2700" dirty="0">
                <a:effectLst/>
              </a:rPr>
              <a:t>Arbitration Decisions</a:t>
            </a:r>
            <a:br>
              <a:rPr lang="en-US" sz="3600" dirty="0">
                <a:effectLst/>
              </a:rPr>
            </a:br>
            <a:endParaRPr lang="en-US" sz="2200" dirty="0">
              <a:effectLst/>
            </a:endParaRPr>
          </a:p>
        </p:txBody>
      </p:sp>
      <p:sp>
        <p:nvSpPr>
          <p:cNvPr id="7" name="Content Placeholder 6"/>
          <p:cNvSpPr>
            <a:spLocks noGrp="1"/>
          </p:cNvSpPr>
          <p:nvPr>
            <p:ph idx="1"/>
          </p:nvPr>
        </p:nvSpPr>
        <p:spPr>
          <a:xfrm>
            <a:off x="685346" y="1654630"/>
            <a:ext cx="7765322" cy="4659084"/>
          </a:xfrm>
        </p:spPr>
        <p:txBody>
          <a:bodyPr>
            <a:normAutofit fontScale="85000" lnSpcReduction="10000"/>
          </a:bodyPr>
          <a:lstStyle/>
          <a:p>
            <a:pPr marL="457200" lvl="1" indent="0">
              <a:buNone/>
            </a:pPr>
            <a:r>
              <a:rPr lang="en-US" dirty="0"/>
              <a:t>First Division Award No. 26373 (2006)</a:t>
            </a:r>
          </a:p>
          <a:p>
            <a:pPr marL="457200" lvl="1" indent="0">
              <a:buNone/>
            </a:pPr>
            <a:r>
              <a:rPr lang="en-US" dirty="0"/>
              <a:t> </a:t>
            </a:r>
          </a:p>
          <a:p>
            <a:pPr marL="457200" lvl="1" indent="0">
              <a:buNone/>
            </a:pPr>
            <a:r>
              <a:rPr lang="en-US" dirty="0"/>
              <a:t>“Nor, given the nature of the Claimant’s surgery do we deem it unreasonable that the Carrier’s Medical Officer was cautious in requiring both written and verbal confirmation from the Claimant’s surgeon… However, we are persuaded that the claim has merit in asserting that it was unreasonable for the Medical Officer to sit on the written release for ten (10) days, from October 15 to October 25, 2002, before even seeking such “belt and braces” reassurances from the surgeon. As noted, supra, the better reasoned cases establish a rebuttable presumption that a five (5) day period would have been a reasonable time for the Carrier to take such action on the prima facie bona fide release for an October 15, 2002 return to work. [The additional delay attributable to the surgeon’s absence on vacation cannot reasonably be attributed to the Carrier].</a:t>
            </a:r>
          </a:p>
          <a:p>
            <a:pPr marL="457200" lvl="1" indent="0">
              <a:buNone/>
            </a:pPr>
            <a:r>
              <a:rPr lang="en-US" dirty="0"/>
              <a:t>On the basis of all the foregoing, the claim is sustained for the period October 20-25, 2002, but denied in all other respects.”</a:t>
            </a: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275216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31" y="402519"/>
            <a:ext cx="5529388" cy="1154097"/>
          </a:xfrm>
        </p:spPr>
        <p:txBody>
          <a:bodyPr>
            <a:normAutofit/>
          </a:bodyPr>
          <a:lstStyle/>
          <a:p>
            <a:r>
              <a:rPr lang="en-US" sz="3600" b="1" i="1" dirty="0">
                <a:effectLst/>
              </a:rPr>
              <a:t>Why do we Submit claims?</a:t>
            </a:r>
            <a:endParaRPr lang="en-US" sz="3600" dirty="0">
              <a:effectLst/>
            </a:endParaRPr>
          </a:p>
        </p:txBody>
      </p:sp>
      <p:sp>
        <p:nvSpPr>
          <p:cNvPr id="3" name="Content Placeholder 2"/>
          <p:cNvSpPr>
            <a:spLocks noGrp="1"/>
          </p:cNvSpPr>
          <p:nvPr>
            <p:ph idx="1"/>
          </p:nvPr>
        </p:nvSpPr>
        <p:spPr>
          <a:xfrm>
            <a:off x="914400" y="1678330"/>
            <a:ext cx="7315200" cy="4768770"/>
          </a:xfrm>
        </p:spPr>
        <p:txBody>
          <a:bodyPr>
            <a:normAutofit fontScale="92500" lnSpcReduction="20000"/>
          </a:bodyPr>
          <a:lstStyle/>
          <a:p>
            <a:pPr marL="36900" indent="0" algn="ctr">
              <a:buNone/>
            </a:pPr>
            <a:r>
              <a:rPr lang="en-US" sz="3600" i="1" dirty="0">
                <a:effectLst/>
              </a:rPr>
              <a:t>Pop Quiz</a:t>
            </a:r>
          </a:p>
          <a:p>
            <a:pPr marL="779850" indent="-742950">
              <a:buFont typeface="+mj-lt"/>
              <a:buAutoNum type="alphaUcPeriod"/>
            </a:pPr>
            <a:r>
              <a:rPr lang="en-US" sz="3600" i="1" dirty="0">
                <a:effectLst/>
              </a:rPr>
              <a:t>To get money from the railroad</a:t>
            </a:r>
          </a:p>
          <a:p>
            <a:pPr marL="779850" indent="-742950">
              <a:buFont typeface="+mj-lt"/>
              <a:buAutoNum type="alphaUcPeriod"/>
            </a:pPr>
            <a:r>
              <a:rPr lang="en-US" sz="3600" i="1" dirty="0">
                <a:effectLst/>
              </a:rPr>
              <a:t>Because we dislike the supervisor.</a:t>
            </a:r>
          </a:p>
          <a:p>
            <a:pPr marL="779850" indent="-742950">
              <a:buFont typeface="+mj-lt"/>
              <a:buAutoNum type="alphaUcPeriod"/>
            </a:pPr>
            <a:r>
              <a:rPr lang="en-US" sz="3600" i="1" dirty="0">
                <a:effectLst/>
              </a:rPr>
              <a:t>Because they violated the agreement.</a:t>
            </a:r>
          </a:p>
          <a:p>
            <a:pPr marL="779850" indent="-742950">
              <a:buFont typeface="+mj-lt"/>
              <a:buAutoNum type="alphaUcPeriod"/>
            </a:pPr>
            <a:r>
              <a:rPr lang="en-US" sz="3600" i="1" dirty="0">
                <a:effectLst/>
              </a:rPr>
              <a:t>Because we’re mad as hell!</a:t>
            </a:r>
          </a:p>
          <a:p>
            <a:pPr marL="779850" indent="-742950">
              <a:buFont typeface="+mj-lt"/>
              <a:buAutoNum type="alphaUcPeriod"/>
            </a:pPr>
            <a:r>
              <a:rPr lang="en-US" sz="3600" i="1" dirty="0">
                <a:effectLst/>
              </a:rPr>
              <a:t>All of the above</a:t>
            </a:r>
          </a:p>
          <a:p>
            <a:pPr marL="779850" indent="-742950">
              <a:buFont typeface="+mj-lt"/>
              <a:buAutoNum type="alphaUcPeriod"/>
            </a:pPr>
            <a:endParaRPr lang="en-US" sz="3600" i="1" dirty="0">
              <a:effectLst/>
            </a:endParaRPr>
          </a:p>
          <a:p>
            <a:endParaRPr lang="en-US" sz="2800" dirty="0">
              <a:effectLst/>
            </a:endParaRP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9489763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dirty="0">
                <a:effectLst/>
              </a:rPr>
              <a:t>Physical Examination</a:t>
            </a:r>
            <a:br>
              <a:rPr lang="en-US" sz="3600" dirty="0">
                <a:effectLst/>
              </a:rPr>
            </a:br>
            <a:r>
              <a:rPr lang="en-US" sz="2700" dirty="0">
                <a:effectLst/>
              </a:rPr>
              <a:t>Arbitration Decisions</a:t>
            </a:r>
            <a:br>
              <a:rPr lang="en-US" sz="3600" dirty="0">
                <a:effectLst/>
              </a:rPr>
            </a:br>
            <a:endParaRPr lang="en-US" sz="2200" dirty="0">
              <a:effectLst/>
            </a:endParaRPr>
          </a:p>
        </p:txBody>
      </p:sp>
      <p:sp>
        <p:nvSpPr>
          <p:cNvPr id="7" name="Content Placeholder 6"/>
          <p:cNvSpPr>
            <a:spLocks noGrp="1"/>
          </p:cNvSpPr>
          <p:nvPr>
            <p:ph idx="1"/>
          </p:nvPr>
        </p:nvSpPr>
        <p:spPr>
          <a:xfrm>
            <a:off x="685346" y="1654630"/>
            <a:ext cx="7765322" cy="4659084"/>
          </a:xfrm>
        </p:spPr>
        <p:txBody>
          <a:bodyPr>
            <a:normAutofit fontScale="70000" lnSpcReduction="20000"/>
          </a:bodyPr>
          <a:lstStyle/>
          <a:p>
            <a:pPr lvl="1"/>
            <a:r>
              <a:rPr lang="en-US" dirty="0"/>
              <a:t>First Division Award No. 26404 (2007)</a:t>
            </a:r>
          </a:p>
          <a:p>
            <a:pPr lvl="1"/>
            <a:r>
              <a:rPr lang="en-US" dirty="0"/>
              <a:t> </a:t>
            </a:r>
          </a:p>
          <a:p>
            <a:pPr lvl="1"/>
            <a:r>
              <a:rPr lang="en-US" dirty="0"/>
              <a:t>MLOA – Brief period of unconsciousness while working.</a:t>
            </a:r>
          </a:p>
          <a:p>
            <a:pPr lvl="1"/>
            <a:r>
              <a:rPr lang="en-US" dirty="0"/>
              <a:t> </a:t>
            </a:r>
          </a:p>
          <a:p>
            <a:pPr lvl="1"/>
            <a:r>
              <a:rPr lang="en-US" dirty="0"/>
              <a:t>Sep. 24, 2003 – Presented unrestricted release.</a:t>
            </a:r>
          </a:p>
          <a:p>
            <a:pPr lvl="1"/>
            <a:endParaRPr lang="en-US" dirty="0"/>
          </a:p>
          <a:p>
            <a:pPr lvl="1"/>
            <a:r>
              <a:rPr lang="en-US" dirty="0"/>
              <a:t>After reviewing Claimant’s release, Carrier required he get a release from a Neurologist.</a:t>
            </a:r>
          </a:p>
          <a:p>
            <a:pPr lvl="1"/>
            <a:endParaRPr lang="en-US" dirty="0"/>
          </a:p>
          <a:p>
            <a:pPr lvl="1"/>
            <a:r>
              <a:rPr lang="en-US" dirty="0"/>
              <a:t>Oct. 13, 2003 – Unrestricted release from Neurologist with the following entry:</a:t>
            </a:r>
          </a:p>
          <a:p>
            <a:pPr lvl="1"/>
            <a:endParaRPr lang="en-US" dirty="0"/>
          </a:p>
          <a:p>
            <a:pPr lvl="1"/>
            <a:r>
              <a:rPr lang="en-US" dirty="0"/>
              <a:t>He drinks socially anywhere between 3 to 6 drinks a week, depending on his work schedule since he never drinks when having to work or being on call.</a:t>
            </a:r>
          </a:p>
          <a:p>
            <a:pPr lvl="1"/>
            <a:endParaRPr lang="en-US" dirty="0"/>
          </a:p>
          <a:p>
            <a:pPr lvl="1"/>
            <a:r>
              <a:rPr lang="en-US" dirty="0"/>
              <a:t>Oct. 30, 2002 – Carrier reviewed neurological data and required Claimant to be reviewed by EAP.</a:t>
            </a:r>
          </a:p>
          <a:p>
            <a:pPr lvl="1"/>
            <a:endParaRPr lang="en-US" dirty="0"/>
          </a:p>
          <a:p>
            <a:pPr lvl="1"/>
            <a:r>
              <a:rPr lang="en-US" dirty="0"/>
              <a:t>Dec. 4, 2003 – Released by EAP to full-duty</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23293142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dirty="0">
                <a:effectLst/>
              </a:rPr>
              <a:t>Physical Examination</a:t>
            </a:r>
            <a:br>
              <a:rPr lang="en-US" sz="3600" dirty="0">
                <a:effectLst/>
              </a:rPr>
            </a:br>
            <a:r>
              <a:rPr lang="en-US" sz="2700" dirty="0">
                <a:effectLst/>
              </a:rPr>
              <a:t>Arbitration Decisions</a:t>
            </a:r>
            <a:br>
              <a:rPr lang="en-US" sz="3600" dirty="0">
                <a:effectLst/>
              </a:rPr>
            </a:br>
            <a:endParaRPr lang="en-US" sz="2200" dirty="0">
              <a:effectLst/>
            </a:endParaRPr>
          </a:p>
        </p:txBody>
      </p:sp>
      <p:sp>
        <p:nvSpPr>
          <p:cNvPr id="7" name="Content Placeholder 6"/>
          <p:cNvSpPr>
            <a:spLocks noGrp="1"/>
          </p:cNvSpPr>
          <p:nvPr>
            <p:ph idx="1"/>
          </p:nvPr>
        </p:nvSpPr>
        <p:spPr>
          <a:xfrm>
            <a:off x="685346" y="1654630"/>
            <a:ext cx="7765322" cy="4659084"/>
          </a:xfrm>
        </p:spPr>
        <p:txBody>
          <a:bodyPr>
            <a:normAutofit fontScale="92500" lnSpcReduction="10000"/>
          </a:bodyPr>
          <a:lstStyle/>
          <a:p>
            <a:pPr marL="457200" lvl="1" indent="0">
              <a:buNone/>
            </a:pPr>
            <a:r>
              <a:rPr lang="en-US" dirty="0"/>
              <a:t>First Division Award No. 26404 (2007)</a:t>
            </a:r>
          </a:p>
          <a:p>
            <a:pPr marL="457200" lvl="1" indent="0">
              <a:buNone/>
            </a:pPr>
            <a:r>
              <a:rPr lang="en-US" dirty="0"/>
              <a:t> </a:t>
            </a:r>
          </a:p>
          <a:p>
            <a:pPr marL="457200" lvl="1" indent="0">
              <a:buNone/>
            </a:pPr>
            <a:r>
              <a:rPr lang="en-US" dirty="0"/>
              <a:t>In our considered judgement, the Carrier had reasonable, fact-based medical grounds for holding the Claimant out of service from September 24-October 30, 2003 for neurological evaluation and from October 31-November 6, 2003 to process the neurologist’s unrestricted return to service recommendation. However, nothing in that October 30, 2003 medical report and recommendation supports Carrier’s imposition of the additional requirement that the Claimant complete EAP alcohol and stress programs and continued holding him out of service for that purpose between November 7-December 4, 2003.</a:t>
            </a:r>
          </a:p>
          <a:p>
            <a:pPr marL="457200" lvl="1" indent="0">
              <a:buNone/>
            </a:pPr>
            <a:endParaRPr lang="en-US" dirty="0"/>
          </a:p>
          <a:p>
            <a:pPr marL="457200" lvl="1" indent="0">
              <a:buNone/>
            </a:pPr>
            <a:r>
              <a:rPr lang="en-US" dirty="0"/>
              <a:t>On the basis of all of the foregoing, the claim is denied for the period September 24-November 6, 2003 but sustained for the period November 7- December 4, 2003.</a:t>
            </a: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5929979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dirty="0">
                <a:effectLst/>
              </a:rPr>
              <a:t>Physical Examination</a:t>
            </a:r>
            <a:br>
              <a:rPr lang="en-US" sz="3600" dirty="0">
                <a:effectLst/>
              </a:rPr>
            </a:br>
            <a:r>
              <a:rPr lang="en-US" sz="2700" dirty="0">
                <a:effectLst/>
              </a:rPr>
              <a:t>Arbitration Decisions</a:t>
            </a:r>
            <a:br>
              <a:rPr lang="en-US" sz="3600" dirty="0">
                <a:effectLst/>
              </a:rPr>
            </a:br>
            <a:endParaRPr lang="en-US" sz="2200" dirty="0">
              <a:effectLst/>
            </a:endParaRPr>
          </a:p>
        </p:txBody>
      </p:sp>
      <p:sp>
        <p:nvSpPr>
          <p:cNvPr id="7" name="Content Placeholder 6"/>
          <p:cNvSpPr>
            <a:spLocks noGrp="1"/>
          </p:cNvSpPr>
          <p:nvPr>
            <p:ph idx="1"/>
          </p:nvPr>
        </p:nvSpPr>
        <p:spPr>
          <a:xfrm>
            <a:off x="685346" y="1654630"/>
            <a:ext cx="7765322" cy="4659084"/>
          </a:xfrm>
        </p:spPr>
        <p:txBody>
          <a:bodyPr>
            <a:normAutofit fontScale="77500" lnSpcReduction="20000"/>
          </a:bodyPr>
          <a:lstStyle/>
          <a:p>
            <a:pPr marL="457200" lvl="1" indent="0">
              <a:buNone/>
            </a:pPr>
            <a:r>
              <a:rPr lang="en-US" dirty="0"/>
              <a:t>First Division Award No. 26403 (2007)</a:t>
            </a:r>
          </a:p>
          <a:p>
            <a:pPr marL="457200" lvl="1" indent="0">
              <a:buNone/>
            </a:pPr>
            <a:r>
              <a:rPr lang="en-US" dirty="0"/>
              <a:t> </a:t>
            </a:r>
          </a:p>
          <a:p>
            <a:pPr marL="457200" lvl="1" indent="0">
              <a:buNone/>
            </a:pPr>
            <a:r>
              <a:rPr lang="en-US" dirty="0"/>
              <a:t>MLOA – Anemia and dizziness.</a:t>
            </a:r>
          </a:p>
          <a:p>
            <a:pPr marL="457200" lvl="1" indent="0">
              <a:buNone/>
            </a:pPr>
            <a:r>
              <a:rPr lang="en-US" dirty="0"/>
              <a:t> </a:t>
            </a:r>
          </a:p>
          <a:p>
            <a:pPr marL="457200" lvl="1" indent="0">
              <a:buNone/>
            </a:pPr>
            <a:r>
              <a:rPr lang="en-US" dirty="0"/>
              <a:t>Aug. 13, 2002 – Presented unrestricted release.</a:t>
            </a:r>
          </a:p>
          <a:p>
            <a:pPr lvl="1"/>
            <a:endParaRPr lang="en-US" dirty="0"/>
          </a:p>
          <a:p>
            <a:pPr marL="457200" lvl="1" indent="0">
              <a:buNone/>
            </a:pPr>
            <a:r>
              <a:rPr lang="en-US" dirty="0"/>
              <a:t>Carrier noted it was “incomplete” because Claimant had failed to sign the Authorization to Release Medical Information. Claimant refused to sign the release because of “privacy” concerns.</a:t>
            </a:r>
          </a:p>
          <a:p>
            <a:pPr lvl="1"/>
            <a:endParaRPr lang="en-US" dirty="0"/>
          </a:p>
          <a:p>
            <a:pPr marL="457200" lvl="1" indent="0">
              <a:buNone/>
            </a:pPr>
            <a:r>
              <a:rPr lang="en-US" dirty="0"/>
              <a:t>Sep. 18, 2002 – Carrier determined they had adequate information to return Claimant to service.</a:t>
            </a:r>
          </a:p>
          <a:p>
            <a:pPr marL="457200" lvl="1" indent="0">
              <a:buNone/>
            </a:pPr>
            <a:endParaRPr lang="en-US" dirty="0"/>
          </a:p>
          <a:p>
            <a:pPr marL="457200" lvl="1" indent="0">
              <a:buNone/>
            </a:pPr>
            <a:r>
              <a:rPr lang="en-US" dirty="0"/>
              <a:t>“Carrier cited Claimant’s failure/refusal as the primary cause of the delay in denying this claim at all levels of handling.”</a:t>
            </a:r>
          </a:p>
          <a:p>
            <a:pPr marL="457200" lvl="1" indent="0">
              <a:buNone/>
            </a:pPr>
            <a:r>
              <a:rPr lang="en-US" dirty="0"/>
              <a:t> </a:t>
            </a:r>
          </a:p>
          <a:p>
            <a:pPr marL="457200" lvl="1" indent="0">
              <a:buNone/>
            </a:pPr>
            <a:r>
              <a:rPr lang="en-US" dirty="0"/>
              <a:t>Sep. 23, 2002 – Claimant filed claim for lost time (all time exceeding 5 days)</a:t>
            </a: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Tree>
    <p:extLst>
      <p:ext uri="{BB962C8B-B14F-4D97-AF65-F5344CB8AC3E}">
        <p14:creationId xmlns:p14="http://schemas.microsoft.com/office/powerpoint/2010/main" val="18989056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dirty="0">
                <a:effectLst/>
              </a:rPr>
              <a:t>Physical Examination</a:t>
            </a:r>
            <a:br>
              <a:rPr lang="en-US" sz="3600" dirty="0">
                <a:effectLst/>
              </a:rPr>
            </a:br>
            <a:r>
              <a:rPr lang="en-US" sz="2700" dirty="0">
                <a:effectLst/>
              </a:rPr>
              <a:t>Arbitration Decisions</a:t>
            </a:r>
            <a:br>
              <a:rPr lang="en-US" sz="3600" dirty="0">
                <a:effectLst/>
              </a:rPr>
            </a:br>
            <a:endParaRPr lang="en-US" sz="2200" dirty="0">
              <a:effectLst/>
            </a:endParaRPr>
          </a:p>
        </p:txBody>
      </p:sp>
      <p:sp>
        <p:nvSpPr>
          <p:cNvPr id="7" name="Content Placeholder 6"/>
          <p:cNvSpPr>
            <a:spLocks noGrp="1"/>
          </p:cNvSpPr>
          <p:nvPr>
            <p:ph idx="1"/>
          </p:nvPr>
        </p:nvSpPr>
        <p:spPr>
          <a:xfrm>
            <a:off x="685346" y="1654630"/>
            <a:ext cx="7765322" cy="4659084"/>
          </a:xfrm>
        </p:spPr>
        <p:txBody>
          <a:bodyPr>
            <a:normAutofit fontScale="85000" lnSpcReduction="10000"/>
          </a:bodyPr>
          <a:lstStyle/>
          <a:p>
            <a:pPr marL="457200" lvl="1" indent="0">
              <a:buNone/>
            </a:pPr>
            <a:r>
              <a:rPr lang="en-US" dirty="0"/>
              <a:t>First Division Award No. 26403 (2007)</a:t>
            </a:r>
          </a:p>
          <a:p>
            <a:pPr marL="457200" lvl="1" indent="0">
              <a:buNone/>
            </a:pPr>
            <a:r>
              <a:rPr lang="en-US" dirty="0"/>
              <a:t> </a:t>
            </a:r>
          </a:p>
          <a:p>
            <a:pPr marL="457200" lvl="1" indent="0">
              <a:buNone/>
            </a:pPr>
            <a:r>
              <a:rPr lang="en-US" dirty="0"/>
              <a:t>Arbitral precedent establishes that Carriers have an “...inherent managerial right to withhold employees from employment until the question of their physical qualifications has been clarified” However, such precedent also holds that Carriers are liable for “...undue and unwarranted delay(s) in ascertaining a returning worker's physical fitness”</a:t>
            </a:r>
          </a:p>
          <a:p>
            <a:pPr marL="457200" lvl="1" indent="0">
              <a:buNone/>
            </a:pPr>
            <a:r>
              <a:rPr lang="en-US" dirty="0"/>
              <a:t>Applying these principals to the facts of record, we find no violation in the Carrier’s requirement for clarification of the initially presented August 12, 2002 release from the Claimant’s physician…</a:t>
            </a:r>
          </a:p>
          <a:p>
            <a:pPr marL="457200" lvl="1" indent="0">
              <a:buNone/>
            </a:pPr>
            <a:r>
              <a:rPr lang="en-US" dirty="0"/>
              <a:t>…it is evident that any delay in returning the Claimant to service was attributable to his own recalcitrance rather than to any dereliction by the Carrier. Indeed, his failure/refusal to sign legally mandated medical information releases delayed his return to service …</a:t>
            </a:r>
          </a:p>
          <a:p>
            <a:pPr marL="457200" lvl="1" indent="0">
              <a:buNone/>
            </a:pPr>
            <a:endParaRPr lang="en-US" dirty="0"/>
          </a:p>
          <a:p>
            <a:pPr marL="457200" lvl="1" indent="0">
              <a:buNone/>
            </a:pPr>
            <a:r>
              <a:rPr lang="en-US" dirty="0"/>
              <a:t>Claim denied</a:t>
            </a: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369332"/>
          </a:xfrm>
          <a:prstGeom prst="rect">
            <a:avLst/>
          </a:prstGeom>
        </p:spPr>
        <p:txBody>
          <a:bodyPr wrap="square">
            <a:spAutoFit/>
          </a:bodyPr>
          <a:lstStyle/>
          <a:p>
            <a:r>
              <a:rPr lang="en-US" i="1" dirty="0"/>
              <a:t> </a:t>
            </a:r>
          </a:p>
        </p:txBody>
      </p:sp>
    </p:spTree>
    <p:extLst>
      <p:ext uri="{BB962C8B-B14F-4D97-AF65-F5344CB8AC3E}">
        <p14:creationId xmlns:p14="http://schemas.microsoft.com/office/powerpoint/2010/main" val="18250243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rmAutofit fontScale="90000"/>
          </a:bodyPr>
          <a:lstStyle/>
          <a:p>
            <a:r>
              <a:rPr lang="en-US" sz="3600" dirty="0">
                <a:effectLst/>
              </a:rPr>
              <a:t>Physical Examination</a:t>
            </a:r>
            <a:br>
              <a:rPr lang="en-US" sz="3600" dirty="0">
                <a:effectLst/>
              </a:rPr>
            </a:br>
            <a:r>
              <a:rPr lang="en-US" sz="2700" dirty="0">
                <a:effectLst/>
              </a:rPr>
              <a:t>Discussion</a:t>
            </a:r>
            <a:br>
              <a:rPr lang="en-US" sz="3600" dirty="0">
                <a:effectLst/>
              </a:rPr>
            </a:br>
            <a:endParaRPr lang="en-US" sz="22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pPr marL="494100" indent="-457200">
              <a:buFont typeface="+mj-lt"/>
              <a:buAutoNum type="arabicPeriod"/>
            </a:pPr>
            <a:endParaRPr lang="en-US" dirty="0"/>
          </a:p>
          <a:p>
            <a:pPr marL="494100" indent="-457200">
              <a:buFont typeface="+mj-lt"/>
              <a:buAutoNum type="arabicPeriod"/>
            </a:pPr>
            <a:endParaRPr lang="en-US" dirty="0"/>
          </a:p>
          <a:p>
            <a:pPr marL="494100" indent="-457200">
              <a:buFont typeface="+mj-lt"/>
              <a:buAutoNum type="arabicPeriod"/>
            </a:pPr>
            <a:endParaRPr lang="en-US" dirty="0"/>
          </a:p>
          <a:p>
            <a:pPr marL="494100" indent="-457200">
              <a:buFont typeface="+mj-lt"/>
              <a:buAutoNum type="arabicPeriod"/>
            </a:pPr>
            <a:endParaRPr lang="en-US" dirty="0"/>
          </a:p>
          <a:p>
            <a:pPr marL="36900" indent="0" algn="ctr">
              <a:buNone/>
            </a:pPr>
            <a:r>
              <a:rPr lang="en-US" sz="3200" dirty="0"/>
              <a:t>Formal Claim Conference</a:t>
            </a:r>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8125847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r>
              <a:rPr lang="en-US" sz="2400" i="1" dirty="0">
                <a:effectLst/>
              </a:rPr>
              <a:t>Claimant was called for a train in his ID Pool and departed the yard in which the train originated.</a:t>
            </a:r>
          </a:p>
          <a:p>
            <a:endParaRPr lang="en-US" sz="2400" i="1" dirty="0">
              <a:effectLst/>
            </a:endParaRPr>
          </a:p>
          <a:p>
            <a:r>
              <a:rPr lang="en-US" sz="2400" i="1" dirty="0">
                <a:effectLst/>
              </a:rPr>
              <a:t>Claimant operated approximately 10 miles and did not depart the switching limits.</a:t>
            </a:r>
          </a:p>
          <a:p>
            <a:endParaRPr lang="en-US" sz="2400" i="1" dirty="0">
              <a:effectLst/>
            </a:endParaRPr>
          </a:p>
          <a:p>
            <a:r>
              <a:rPr lang="en-US" sz="2400" i="1" dirty="0">
                <a:effectLst/>
              </a:rPr>
              <a:t>Claimant was relieved and returned to the foot of the board at his home terminal.</a:t>
            </a:r>
          </a:p>
          <a:p>
            <a:pPr marL="0" indent="0">
              <a:buNone/>
            </a:pPr>
            <a:endParaRPr lang="en-US" sz="24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23378422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endParaRPr lang="en-US" sz="2800" dirty="0">
              <a:effectLst/>
            </a:endParaRPr>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701848" y="402519"/>
            <a:ext cx="5529388" cy="6076658"/>
          </a:xfrm>
        </p:spPr>
      </p:pic>
      <p:pic>
        <p:nvPicPr>
          <p:cNvPr id="5" name="Picture 4" descr="BLETblackgold.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12931305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r>
              <a:rPr lang="en-US" sz="2400" i="1" dirty="0">
                <a:effectLst/>
              </a:rPr>
              <a:t>ID Agreement </a:t>
            </a:r>
          </a:p>
          <a:p>
            <a:endParaRPr lang="en-US" sz="2400" i="1" dirty="0">
              <a:effectLst/>
            </a:endParaRPr>
          </a:p>
          <a:p>
            <a:pPr lvl="1"/>
            <a:r>
              <a:rPr lang="en-US" sz="2000" dirty="0"/>
              <a:t>When an engineer in this service is called and released after the on-duty time but </a:t>
            </a:r>
            <a:r>
              <a:rPr lang="en-US" sz="2000" b="1" u="sng" dirty="0"/>
              <a:t>before the road trip begins</a:t>
            </a:r>
            <a:r>
              <a:rPr lang="en-US" sz="2000" dirty="0"/>
              <a:t>, the engineer will be paid a minimum day at the rate of service for which called and stand first out.</a:t>
            </a:r>
            <a:endParaRPr lang="en-US" sz="2000" i="1" dirty="0">
              <a:effectLst/>
            </a:endParaRPr>
          </a:p>
          <a:p>
            <a:endParaRPr lang="en-US" i="1" dirty="0">
              <a:effectLst/>
            </a:endParaRPr>
          </a:p>
          <a:p>
            <a:pPr lvl="1"/>
            <a:r>
              <a:rPr lang="en-US" sz="2000" dirty="0"/>
              <a:t>Pool freight engineers in this interdivisional service will protect only interdivisional service runs and except as expressly provided under the terms of this agreement shall not be used in any other service.</a:t>
            </a:r>
          </a:p>
          <a:p>
            <a:pPr lvl="1"/>
            <a:endParaRPr lang="en-US" sz="20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8810353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fontScale="92500" lnSpcReduction="10000"/>
          </a:bodyPr>
          <a:lstStyle/>
          <a:p>
            <a:r>
              <a:rPr lang="en-US" i="1" dirty="0">
                <a:effectLst/>
              </a:rPr>
              <a:t>2003 National Agreement  - </a:t>
            </a:r>
            <a:r>
              <a:rPr lang="en-US" i="1" dirty="0"/>
              <a:t>Article V- Pay System Simplification</a:t>
            </a:r>
            <a:endParaRPr lang="en-US" i="1" dirty="0">
              <a:effectLst/>
            </a:endParaRPr>
          </a:p>
          <a:p>
            <a:endParaRPr lang="en-US" sz="2400" i="1" dirty="0">
              <a:effectLst/>
            </a:endParaRPr>
          </a:p>
          <a:p>
            <a:pPr lvl="1"/>
            <a:r>
              <a:rPr lang="en-US" dirty="0"/>
              <a:t>(3) the Trip Rate for each Start on such run/pool for all employees (including extra employees) shall be the dollar amount derived by the calculation set forth in (2);</a:t>
            </a:r>
            <a:endParaRPr lang="en-US" i="1" dirty="0">
              <a:effectLst/>
            </a:endParaRPr>
          </a:p>
          <a:p>
            <a:pPr lvl="1"/>
            <a:r>
              <a:rPr lang="en-US" dirty="0"/>
              <a:t>(b) For purposes solely of this Article, the term “Start” shall mean a fully compensated trip performed by the pool/run (including extra employees), including other trips such as deadhead, hours of service relief, and turnaround service directly related to and performed by the pool/run.</a:t>
            </a:r>
          </a:p>
          <a:p>
            <a:pPr lvl="1"/>
            <a:r>
              <a:rPr lang="en-US" dirty="0"/>
              <a:t>(d) Each Trip Rate established pursuant to this Article shall be used solely to compensate employees for a Start in the involved run/pool. The Trip Rate shall not modify existing rules governing payment for personal leave, vacation, etc.</a:t>
            </a:r>
            <a:endParaRPr lang="en-US" sz="2800" i="1" dirty="0">
              <a:effectLst/>
            </a:endParaRP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38346459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848" y="402519"/>
            <a:ext cx="5529388" cy="1154097"/>
          </a:xfrm>
        </p:spPr>
        <p:txBody>
          <a:bodyPr>
            <a:noAutofit/>
          </a:bodyPr>
          <a:lstStyle/>
          <a:p>
            <a:r>
              <a:rPr lang="en-US" sz="3600" dirty="0">
                <a:effectLst/>
              </a:rPr>
              <a:t>ID Service</a:t>
            </a:r>
            <a:br>
              <a:rPr lang="en-US" sz="3600" dirty="0">
                <a:effectLst/>
              </a:rPr>
            </a:br>
            <a:r>
              <a:rPr lang="en-US" sz="3600" dirty="0">
                <a:effectLst/>
              </a:rPr>
              <a:t>Turned Short of AFHT</a:t>
            </a:r>
            <a:endParaRPr lang="en-US" sz="2800" dirty="0">
              <a:effectLst/>
            </a:endParaRPr>
          </a:p>
        </p:txBody>
      </p:sp>
      <p:sp>
        <p:nvSpPr>
          <p:cNvPr id="7" name="Content Placeholder 6"/>
          <p:cNvSpPr>
            <a:spLocks noGrp="1"/>
          </p:cNvSpPr>
          <p:nvPr>
            <p:ph idx="1"/>
          </p:nvPr>
        </p:nvSpPr>
        <p:spPr>
          <a:xfrm>
            <a:off x="685346" y="1654630"/>
            <a:ext cx="7765322" cy="4659084"/>
          </a:xfrm>
        </p:spPr>
        <p:txBody>
          <a:bodyPr>
            <a:normAutofit/>
          </a:bodyPr>
          <a:lstStyle/>
          <a:p>
            <a:r>
              <a:rPr lang="en-US" i="1" dirty="0">
                <a:effectLst/>
              </a:rPr>
              <a:t>Arbitration Decisions</a:t>
            </a:r>
          </a:p>
          <a:p>
            <a:endParaRPr lang="en-US" sz="2400" i="1" dirty="0">
              <a:effectLst/>
            </a:endParaRPr>
          </a:p>
          <a:p>
            <a:r>
              <a:rPr lang="en-US" b="1" dirty="0">
                <a:effectLst/>
              </a:rPr>
              <a:t>First Division Award No. 10626 (1945) </a:t>
            </a:r>
            <a:r>
              <a:rPr lang="en-US" b="1" i="1" dirty="0">
                <a:effectLst/>
              </a:rPr>
              <a:t>Unassigned Service</a:t>
            </a:r>
            <a:endParaRPr lang="en-US" dirty="0">
              <a:effectLst/>
            </a:endParaRPr>
          </a:p>
          <a:p>
            <a:r>
              <a:rPr lang="en-US" dirty="0">
                <a:effectLst/>
              </a:rPr>
              <a:t> </a:t>
            </a:r>
          </a:p>
          <a:p>
            <a:r>
              <a:rPr lang="en-US" dirty="0">
                <a:effectLst/>
              </a:rPr>
              <a:t>Claimant was called in unassigned pool freight service to operate from Hermitage to Raleigh (160 miles). Claimant experienced engine failure and left train at DeWitt and operated light to Alberta. Alberta is located 65 miles from Hermitage. He then operated back to Hermitage.</a:t>
            </a:r>
          </a:p>
          <a:p>
            <a:pPr lvl="1"/>
            <a:endParaRPr lang="en-US" dirty="0"/>
          </a:p>
          <a:p>
            <a:pPr marL="494100" indent="-457200">
              <a:buFont typeface="+mj-lt"/>
              <a:buAutoNum type="arabicPeriod"/>
            </a:pPr>
            <a:endParaRPr lang="en-US" dirty="0"/>
          </a:p>
        </p:txBody>
      </p:sp>
      <p:pic>
        <p:nvPicPr>
          <p:cNvPr id="5" name="Picture 4" descr="BLETblackgold.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681" y="288560"/>
            <a:ext cx="1012824" cy="1268056"/>
          </a:xfrm>
          <a:prstGeom prst="rect">
            <a:avLst/>
          </a:prstGeom>
        </p:spPr>
      </p:pic>
      <p:sp>
        <p:nvSpPr>
          <p:cNvPr id="3" name="Rectangle 2"/>
          <p:cNvSpPr/>
          <p:nvPr/>
        </p:nvSpPr>
        <p:spPr>
          <a:xfrm>
            <a:off x="780288" y="1637805"/>
            <a:ext cx="7778496" cy="461665"/>
          </a:xfrm>
          <a:prstGeom prst="rect">
            <a:avLst/>
          </a:prstGeom>
        </p:spPr>
        <p:txBody>
          <a:bodyPr wrap="square">
            <a:spAutoFit/>
          </a:bodyPr>
          <a:lstStyle/>
          <a:p>
            <a:endParaRPr lang="en-US" sz="2400" i="1" dirty="0"/>
          </a:p>
        </p:txBody>
      </p:sp>
    </p:spTree>
    <p:extLst>
      <p:ext uri="{BB962C8B-B14F-4D97-AF65-F5344CB8AC3E}">
        <p14:creationId xmlns:p14="http://schemas.microsoft.com/office/powerpoint/2010/main" val="14274854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7547</TotalTime>
  <Words>5175</Words>
  <Application>Microsoft Office PowerPoint</Application>
  <PresentationFormat>On-screen Show (4:3)</PresentationFormat>
  <Paragraphs>767</Paragraphs>
  <Slides>111</Slides>
  <Notes>111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111</vt:i4>
      </vt:variant>
    </vt:vector>
  </HeadingPairs>
  <TitlesOfParts>
    <vt:vector size="120" baseType="lpstr">
      <vt:lpstr>Arial</vt:lpstr>
      <vt:lpstr>Bookman Old Style</vt:lpstr>
      <vt:lpstr>Calibri</vt:lpstr>
      <vt:lpstr>Century Schoolbook</vt:lpstr>
      <vt:lpstr>Imprint MT Shadow</vt:lpstr>
      <vt:lpstr>Lucida Calligraphy</vt:lpstr>
      <vt:lpstr>Rockwell</vt:lpstr>
      <vt:lpstr>Times New Roman</vt:lpstr>
      <vt:lpstr>Damask</vt:lpstr>
      <vt:lpstr>PowerPoint Presentation</vt:lpstr>
      <vt:lpstr>Brotherhood of Locomotive Engineers  &amp; Trainmen</vt:lpstr>
      <vt:lpstr>Perfecting the Claim</vt:lpstr>
      <vt:lpstr>What is on the property?</vt:lpstr>
      <vt:lpstr>What is on the property?</vt:lpstr>
      <vt:lpstr>What is on the property?</vt:lpstr>
      <vt:lpstr>What is on the property?</vt:lpstr>
      <vt:lpstr>What is on the property?</vt:lpstr>
      <vt:lpstr>Why do we Submit claims?</vt:lpstr>
      <vt:lpstr>Why do we Submit claims?</vt:lpstr>
      <vt:lpstr>Why do we Submit claims?</vt:lpstr>
      <vt:lpstr>How do we Submit claims?</vt:lpstr>
      <vt:lpstr>What are the essential elements of a Proper Claim?</vt:lpstr>
      <vt:lpstr>What are the essential elements of a Proper Claim?</vt:lpstr>
      <vt:lpstr>What are the essential elements of a Proper Claim?</vt:lpstr>
      <vt:lpstr>What are the essential elements of a Proper Claim?</vt:lpstr>
      <vt:lpstr>What are the essential elements of a Proper Claim?</vt:lpstr>
      <vt:lpstr>What are the essential elements of a Proper Claim?</vt:lpstr>
      <vt:lpstr>What are the essential elements of a Proper Claim?</vt:lpstr>
      <vt:lpstr>What are the essential elements of a Proper Claim?</vt:lpstr>
      <vt:lpstr>Who is the Proper Claimant?</vt:lpstr>
      <vt:lpstr>Who is the Proper Claimant?</vt:lpstr>
      <vt:lpstr>What is the Requested Remedy?</vt:lpstr>
      <vt:lpstr>MaKe Whole</vt:lpstr>
      <vt:lpstr>Made Whole</vt:lpstr>
      <vt:lpstr>Stipulated Penalty</vt:lpstr>
      <vt:lpstr>Penalty Day</vt:lpstr>
      <vt:lpstr>Penalty Day</vt:lpstr>
      <vt:lpstr>Penalty Day</vt:lpstr>
      <vt:lpstr>Compromise</vt:lpstr>
      <vt:lpstr>Compromise</vt:lpstr>
      <vt:lpstr>Cease and Desist</vt:lpstr>
      <vt:lpstr>Nominal Award</vt:lpstr>
      <vt:lpstr>The Burden of Proof</vt:lpstr>
      <vt:lpstr>The Burden of Proof</vt:lpstr>
      <vt:lpstr>The Burden of Proof</vt:lpstr>
      <vt:lpstr>Management's Rights</vt:lpstr>
      <vt:lpstr>Management's Rights</vt:lpstr>
      <vt:lpstr>Management's Rights</vt:lpstr>
      <vt:lpstr>Time Limits</vt:lpstr>
      <vt:lpstr>The Hazards of Arbitration</vt:lpstr>
      <vt:lpstr>The Hazards of Arbitration</vt:lpstr>
      <vt:lpstr>The Hazards of Arbitration</vt:lpstr>
      <vt:lpstr>The Hazards of Arbitration</vt:lpstr>
      <vt:lpstr>The Hazards of Arbitration PLB 6171 Award 2</vt:lpstr>
      <vt:lpstr>The Hazards of Arbitration PLB 6171 Award 2</vt:lpstr>
      <vt:lpstr>The Hazards of Arbitration PLB 6171 Award 2</vt:lpstr>
      <vt:lpstr>The Hazards of Arbitration PLB 6171 Award 2</vt:lpstr>
      <vt:lpstr>Pay Me!!!</vt:lpstr>
      <vt:lpstr>Case Studies</vt:lpstr>
      <vt:lpstr>Multiple or Rotary Runaround</vt:lpstr>
      <vt:lpstr>PowerPoint Presentation</vt:lpstr>
      <vt:lpstr>Multiple Runarounds </vt:lpstr>
      <vt:lpstr>Multiple Runaround</vt:lpstr>
      <vt:lpstr>Multiple Runaround</vt:lpstr>
      <vt:lpstr>Multiple Runaround</vt:lpstr>
      <vt:lpstr>PowerPoint Presentation</vt:lpstr>
      <vt:lpstr>Rotary Runaround</vt:lpstr>
      <vt:lpstr>Rotary Runaround</vt:lpstr>
      <vt:lpstr>Runaround</vt:lpstr>
      <vt:lpstr>Hearing and Vision Tests </vt:lpstr>
      <vt:lpstr> </vt:lpstr>
      <vt:lpstr>Hearing and Vision Tests Schedule Rule</vt:lpstr>
      <vt:lpstr>Hearing and Vision Tests </vt:lpstr>
      <vt:lpstr>Hearing and Vision Tests Arbitration History</vt:lpstr>
      <vt:lpstr>Hearing and Vision Tests Arbitration History</vt:lpstr>
      <vt:lpstr>Hearing and Vision Tests Arbitration History</vt:lpstr>
      <vt:lpstr>Hearing and Vision Tests Arbitration History</vt:lpstr>
      <vt:lpstr>Hearing and Vision Tests Arbitration History</vt:lpstr>
      <vt:lpstr>Hearing and Vision Tests Arbitration History</vt:lpstr>
      <vt:lpstr>Hearing and Vision Tests Arbitration History</vt:lpstr>
      <vt:lpstr>Hearing and Vision Tests “Perfected Claim”</vt:lpstr>
      <vt:lpstr>Hearing and Vision Tests “Perfected Claim”</vt:lpstr>
      <vt:lpstr>Physical Examination</vt:lpstr>
      <vt:lpstr>PowerPoint Presentation</vt:lpstr>
      <vt:lpstr>Physical Examination</vt:lpstr>
      <vt:lpstr>Physical Examination</vt:lpstr>
      <vt:lpstr>Physical Examination</vt:lpstr>
      <vt:lpstr>PowerPoint Presentation</vt:lpstr>
      <vt:lpstr>PowerPoint Presentation</vt:lpstr>
      <vt:lpstr>Physical Examination Local Claim Conference</vt:lpstr>
      <vt:lpstr>Physical Examination </vt:lpstr>
      <vt:lpstr>Physical Examination </vt:lpstr>
      <vt:lpstr>Physical Examination Arbitration Decisions </vt:lpstr>
      <vt:lpstr>Physical Examination Arbitration Decisions </vt:lpstr>
      <vt:lpstr>Physical Examination Arbitration Decisions </vt:lpstr>
      <vt:lpstr>Physical Examination Arbitration Decisions </vt:lpstr>
      <vt:lpstr>Physical Examination Arbitration Decisions </vt:lpstr>
      <vt:lpstr>Physical Examination Arbitration Decisions </vt:lpstr>
      <vt:lpstr>Physical Examination Arbitration Decisions </vt:lpstr>
      <vt:lpstr>Physical Examination Arbitration Decisions </vt:lpstr>
      <vt:lpstr>Physical Examination Arbitration Decisions </vt:lpstr>
      <vt:lpstr>Physical Examination Arbitration Decisions </vt:lpstr>
      <vt:lpstr>Physical Examination Discussion </vt:lpstr>
      <vt:lpstr>ID Service Turned Short of AFHT</vt:lpstr>
      <vt:lpstr>PowerPoint Presentation</vt:lpstr>
      <vt:lpstr>ID Service Turned Short of AFHT</vt:lpstr>
      <vt:lpstr>ID Service Turned Short of AFHT</vt:lpstr>
      <vt:lpstr>ID Service Turned Short of AFHT</vt:lpstr>
      <vt:lpstr>ID Service Turned Short of AFHT</vt:lpstr>
      <vt:lpstr>ID Service Turned Short of AFHT</vt:lpstr>
      <vt:lpstr>ID Service Turned Short of AFHT</vt:lpstr>
      <vt:lpstr>ID Service Turned Short of AFHT</vt:lpstr>
      <vt:lpstr>ID Service Turned Short of AFHT</vt:lpstr>
      <vt:lpstr>ID Service Turned Short of AFHT</vt:lpstr>
      <vt:lpstr>ID Service Turned Short of AFHT</vt:lpstr>
      <vt:lpstr>ID Service Turned Short of AFHT</vt:lpstr>
      <vt:lpstr>ID Service Turned Short of AFHT</vt:lpstr>
      <vt:lpstr>ID Service Turned Short of AFHT</vt:lpstr>
      <vt:lpstr>ID Service Turned Short of AFHT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Brotherhood of Locomotive Engineers  &amp; Trainmen</dc:title>
  <dc:creator>Robby Cunningham</dc:creator>
  <cp:lastModifiedBy>Robby Cunningham</cp:lastModifiedBy>
  <cp:revision>218</cp:revision>
  <cp:lastPrinted>2015-06-21T20:21:49Z</cp:lastPrinted>
  <dcterms:created xsi:type="dcterms:W3CDTF">2013-09-29T14:56:05Z</dcterms:created>
  <dcterms:modified xsi:type="dcterms:W3CDTF">2018-09-08T21:14:59Z</dcterms:modified>
</cp:coreProperties>
</file>